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61" r:id="rId4"/>
    <p:sldId id="277" r:id="rId5"/>
    <p:sldId id="262" r:id="rId6"/>
    <p:sldId id="263" r:id="rId7"/>
    <p:sldId id="264" r:id="rId8"/>
    <p:sldId id="265" r:id="rId9"/>
    <p:sldId id="270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4EAD6B-5476-4E5E-A64D-9EEBFBB50F03}" type="datetimeFigureOut">
              <a:rPr lang="ru-RU" smtClean="0"/>
              <a:t>06.05.2017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5D7C14-75F6-4B6B-AA0B-42A18F9D49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/>
                </a:solidFill>
              </a:rPr>
              <a:t>Внеклассное </a:t>
            </a:r>
            <a:r>
              <a:rPr lang="ru-RU" sz="2800" b="1" dirty="0" smtClean="0">
                <a:solidFill>
                  <a:schemeClr val="bg2"/>
                </a:solidFill>
              </a:rPr>
              <a:t>мероприятие 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МОЖАЙСК – ГОРОД ВОИНСКОЙ СЛАВЫ</a:t>
            </a:r>
          </a:p>
        </p:txBody>
      </p:sp>
    </p:spTree>
    <p:extLst>
      <p:ext uri="{BB962C8B-B14F-4D97-AF65-F5344CB8AC3E}">
        <p14:creationId xmlns:p14="http://schemas.microsoft.com/office/powerpoint/2010/main" val="25804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i="0" dirty="0" smtClean="0">
                <a:solidFill>
                  <a:srgbClr val="008000"/>
                </a:solidFill>
                <a:effectLst/>
                <a:latin typeface="Tahoma"/>
              </a:rPr>
              <a:t>ГРАЧЁВ Анатолий Александрович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ahoma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Tahoma"/>
              </a:rPr>
              <a:t> 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05.06.1919 - † 26.04.1995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ahoma"/>
              </a:rPr>
              <a:t>   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Tahoma"/>
              </a:rPr>
              <a:t>Герой Советского Союза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ahoma"/>
              </a:rPr>
              <a:t>   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2" y="1052513"/>
            <a:ext cx="3367916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Уроженец деревни Митяево, ныне Можайского района Московской области. </a:t>
            </a:r>
          </a:p>
          <a:p>
            <a:pPr marL="0" indent="0">
              <a:buNone/>
            </a:pPr>
            <a:r>
              <a:rPr lang="ru-RU" sz="1600" b="1" dirty="0"/>
              <a:t>Старший лейтенант А.А. Грачёв совершил 210 боевых вылетов, провёл 54 воздушных боя, в которых лично сбил 16 самолётов противника и 6 в составе группы. С Декабря 1943 года по июль 1944 года сражался в 49-м ИАП.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 </a:t>
            </a:r>
            <a:r>
              <a:rPr lang="ru-RU" sz="1600" b="1" dirty="0"/>
              <a:t>июля 1944 года по май 1945 года служил в 159-м Гвардейском ИАП, освобождал Белоруссию и Польшу, участвовал в боях на территории Восточной Пруссии. Всего совершил 270 боевых вылетов, в 70 воздушных боях сбил 26 самолётов противника лично и 7 - в группе с товарищами.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После </a:t>
            </a:r>
            <a:r>
              <a:rPr lang="ru-RU" sz="1600" b="1" dirty="0"/>
              <a:t>войны продолжал службу в Военно-воздушных силах СССР. Летал на реактивных самолетах. В 1953 году А.А. Грачёв - уволился в запас.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1" u="sng" dirty="0" smtClean="0"/>
              <a:t/>
            </a:r>
            <a:br>
              <a:rPr lang="ru-RU" sz="1600" b="1" i="1" u="sng" dirty="0" smtClean="0"/>
            </a:br>
            <a:r>
              <a:rPr lang="ru-RU" sz="1600" b="1" i="1" u="sng" dirty="0" smtClean="0"/>
              <a:t>Награждён</a:t>
            </a:r>
            <a:r>
              <a:rPr lang="ru-RU" sz="1600" b="1" i="1" u="sng" dirty="0"/>
              <a:t> орденами: </a:t>
            </a:r>
            <a:r>
              <a:rPr lang="ru-RU" sz="1600" b="1" dirty="0"/>
              <a:t>Ленина, Красного Знамени ( трижды ), Александра Невского, Отечественной войны 1-й степени ( дважды ), Красной Звезды, "Знак Почёта"; медалями. </a:t>
            </a:r>
          </a:p>
        </p:txBody>
      </p:sp>
    </p:spTree>
    <p:extLst>
      <p:ext uri="{BB962C8B-B14F-4D97-AF65-F5344CB8AC3E}">
        <p14:creationId xmlns:p14="http://schemas.microsoft.com/office/powerpoint/2010/main" val="17947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8000"/>
                </a:solidFill>
                <a:effectLst/>
                <a:latin typeface="Tahoma"/>
              </a:rPr>
              <a:t> </a:t>
            </a:r>
            <a:r>
              <a:rPr lang="ru-RU" sz="2700" b="1" i="0" dirty="0" smtClean="0">
                <a:solidFill>
                  <a:srgbClr val="008000"/>
                </a:solidFill>
                <a:effectLst/>
                <a:latin typeface="Tahoma"/>
              </a:rPr>
              <a:t>ГРИГОРЬЕВ Георгий Степанович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0" i="0" dirty="0" smtClean="0">
                <a:solidFill>
                  <a:srgbClr val="333333"/>
                </a:solidFill>
                <a:effectLst/>
                <a:latin typeface="Tahoma"/>
              </a:rPr>
              <a:t>  </a:t>
            </a:r>
            <a:r>
              <a:rPr lang="ru-RU" sz="2700" b="0" i="1" dirty="0" smtClean="0">
                <a:solidFill>
                  <a:srgbClr val="333333"/>
                </a:solidFill>
                <a:effectLst/>
                <a:latin typeface="Tahoma"/>
              </a:rPr>
              <a:t> </a:t>
            </a:r>
            <a:r>
              <a:rPr lang="ru-RU" sz="27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1924 - † 20.01.1944 </a:t>
            </a:r>
            <a:r>
              <a:rPr lang="ru-RU" sz="27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0" i="0" dirty="0" smtClean="0">
                <a:solidFill>
                  <a:srgbClr val="333333"/>
                </a:solidFill>
                <a:effectLst/>
                <a:latin typeface="Tahoma"/>
              </a:rPr>
              <a:t> </a:t>
            </a:r>
            <a:r>
              <a:rPr lang="ru-RU" sz="2700" b="0" i="0" dirty="0" smtClean="0">
                <a:solidFill>
                  <a:srgbClr val="C00000"/>
                </a:solidFill>
                <a:effectLst/>
                <a:latin typeface="Tahoma"/>
              </a:rPr>
              <a:t> </a:t>
            </a:r>
            <a:r>
              <a:rPr lang="ru-RU" sz="2700" b="1" i="0" dirty="0" smtClean="0">
                <a:solidFill>
                  <a:srgbClr val="C00000"/>
                </a:solidFill>
                <a:effectLst/>
                <a:latin typeface="Tahoma"/>
              </a:rPr>
              <a:t>Герой Советского Союза</a:t>
            </a:r>
            <a:r>
              <a:rPr lang="ru-RU" sz="2700" b="0" i="0" dirty="0" smtClean="0">
                <a:solidFill>
                  <a:srgbClr val="333333"/>
                </a:solidFill>
                <a:effectLst/>
                <a:latin typeface="Tahoma"/>
              </a:rPr>
              <a:t>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ahoma"/>
              </a:rPr>
              <a:t>   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" y="1556792"/>
            <a:ext cx="28871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53650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Уроженец деревни </a:t>
            </a:r>
            <a:r>
              <a:rPr lang="ru-RU" sz="1400" b="1" dirty="0" err="1" smtClean="0"/>
              <a:t>Лошки</a:t>
            </a:r>
            <a:r>
              <a:rPr lang="ru-RU" sz="1400" b="1" dirty="0" smtClean="0"/>
              <a:t> Можайского района Московской области. </a:t>
            </a:r>
          </a:p>
          <a:p>
            <a:pPr marL="0" indent="0">
              <a:buNone/>
            </a:pPr>
            <a:r>
              <a:rPr lang="ru-RU" sz="1400" b="1" dirty="0" smtClean="0"/>
              <a:t>В Красной Армии с 1942 года. Участник Великой Отечественной войны с февраля 1942 года.</a:t>
            </a:r>
          </a:p>
          <a:p>
            <a:pPr marL="0" indent="0">
              <a:buNone/>
            </a:pPr>
            <a:r>
              <a:rPr lang="ru-RU" sz="1400" b="1" dirty="0" smtClean="0"/>
              <a:t>Разведчик 94-й гвардейской отдельной разведывательной роты (91-я гвардейская стрелковая дивизия, 39-я армия, Западный фронт) комсомолец гвардии сержант Георгий Григорьев отличился в боях при освобождении Белоруссии.</a:t>
            </a:r>
          </a:p>
          <a:p>
            <a:pPr marL="0" indent="0">
              <a:buNone/>
            </a:pPr>
            <a:r>
              <a:rPr lang="ru-RU" sz="1400" b="1" dirty="0" smtClean="0"/>
              <a:t>20 января 1944 года группа воинов, в которой был и Георгий Григорьев, находясь в разведке в районе деревни Волчки (южнее Витебска), уничтожила до 20-ти гитлеровцев и захватила двух «языков».</a:t>
            </a:r>
          </a:p>
          <a:p>
            <a:pPr marL="0" indent="0">
              <a:buNone/>
            </a:pPr>
            <a:r>
              <a:rPr lang="ru-RU" sz="1400" b="1" dirty="0" smtClean="0"/>
              <a:t>В критический момент боя, будучи уже тяжело ранен, отважный воин, собрав последние силы, бросился на вражеский пулемёт. Разведчики выполнили боевую задачу.</a:t>
            </a:r>
          </a:p>
          <a:p>
            <a:pPr marL="0" indent="0">
              <a:buNone/>
            </a:pPr>
            <a:r>
              <a:rPr lang="ru-RU" sz="1400" b="1" i="1" u="sng" dirty="0" smtClean="0"/>
              <a:t>Награжден</a:t>
            </a:r>
            <a:r>
              <a:rPr lang="ru-RU" sz="1400" b="1" u="sng" dirty="0" smtClean="0"/>
              <a:t> </a:t>
            </a:r>
            <a:r>
              <a:rPr lang="ru-RU" sz="1400" b="1" dirty="0" smtClean="0"/>
              <a:t>орденами Ленина, Отечественной войны 1-й степени, Красной Звезды.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98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640960" cy="103942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ДЕНИСОВ Константин </a:t>
            </a:r>
            <a:r>
              <a:rPr lang="ru-RU" sz="2000" dirty="0" smtClean="0">
                <a:solidFill>
                  <a:srgbClr val="00B050"/>
                </a:solidFill>
              </a:rPr>
              <a:t>Дмитриевич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   </a:t>
            </a:r>
            <a:r>
              <a:rPr lang="ru-RU" sz="2000" b="1" i="1" dirty="0">
                <a:solidFill>
                  <a:schemeClr val="tx1"/>
                </a:solidFill>
              </a:rPr>
              <a:t>27.08.1915 - † 20.11.1988 </a:t>
            </a:r>
            <a:r>
              <a:rPr lang="ru-RU" sz="2000" dirty="0"/>
              <a:t>   </a:t>
            </a:r>
            <a:r>
              <a:rPr lang="ru-RU" sz="2000" b="1" dirty="0">
                <a:solidFill>
                  <a:srgbClr val="C00000"/>
                </a:solidFill>
              </a:rPr>
              <a:t>Герой Советского </a:t>
            </a:r>
            <a:r>
              <a:rPr lang="ru-RU" sz="2000" b="1" dirty="0" smtClean="0">
                <a:solidFill>
                  <a:srgbClr val="C00000"/>
                </a:solidFill>
              </a:rPr>
              <a:t>Союза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ПОЧЁТНЫЙ ГРАЖДАНИН г. МОЖАЙСКА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1772"/>
            <a:ext cx="4968552" cy="444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1772"/>
            <a:ext cx="3168352" cy="444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sz="2700" b="1" dirty="0">
                <a:solidFill>
                  <a:srgbClr val="00B050"/>
                </a:solidFill>
              </a:rPr>
              <a:t>МАЙОРОВ Алексей Дмитриевич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  </a:t>
            </a:r>
            <a:r>
              <a:rPr lang="ru-RU" sz="2700" b="1" i="1" dirty="0">
                <a:solidFill>
                  <a:schemeClr val="tx1"/>
                </a:solidFill>
              </a:rPr>
              <a:t>1923 - † 20.08.1943    </a:t>
            </a:r>
            <a:r>
              <a:rPr lang="ru-RU" sz="2700" b="1" dirty="0">
                <a:solidFill>
                  <a:srgbClr val="C00000"/>
                </a:solidFill>
              </a:rPr>
              <a:t>Герой Советского Союза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244280" cy="45182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Уроженец города Можайска Московской области. Родился в 1923 году в семье служащего. Окончил 10 классов. В Красной Армии с июня 1941 г., с того же времени на фронтах Великой Отечественной войны.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Командир </a:t>
            </a:r>
            <a:r>
              <a:rPr lang="ru-RU" sz="1600" b="1" dirty="0">
                <a:solidFill>
                  <a:schemeClr val="tx1"/>
                </a:solidFill>
              </a:rPr>
              <a:t>орудия 680-го истребительно-противотанкового артиллерийского полка 27-й армии Воронежского фронта, комсомолец сержант Алексей Дмитриевич Майоров в бою 20 августа 1943 года в районе села Степановка (ныне </a:t>
            </a:r>
            <a:r>
              <a:rPr lang="ru-RU" sz="1600" b="1" dirty="0" err="1">
                <a:solidFill>
                  <a:schemeClr val="tx1"/>
                </a:solidFill>
              </a:rPr>
              <a:t>Краснокутского</a:t>
            </a:r>
            <a:r>
              <a:rPr lang="ru-RU" sz="1600" b="1" dirty="0">
                <a:solidFill>
                  <a:schemeClr val="tx1"/>
                </a:solidFill>
              </a:rPr>
              <a:t> района Харьковской области Украины) уничтожил 3 гитлеровских танка. Пал смертью храбрых в этом бою.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123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>
                <a:solidFill>
                  <a:srgbClr val="00B050"/>
                </a:solidFill>
              </a:rPr>
              <a:t>МАСЛОВ Иван Васильевич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  </a:t>
            </a:r>
            <a:r>
              <a:rPr lang="ru-RU" sz="2700" b="1" i="1" dirty="0">
                <a:solidFill>
                  <a:schemeClr val="tx1"/>
                </a:solidFill>
              </a:rPr>
              <a:t>01.08.1920 - 30.03.2011   </a:t>
            </a:r>
            <a:r>
              <a:rPr lang="ru-RU" sz="2700" b="1" dirty="0">
                <a:solidFill>
                  <a:srgbClr val="C00000"/>
                </a:solidFill>
              </a:rPr>
              <a:t>Герой Советского Союза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8803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429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27363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712968" cy="10394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ОРЛОВ Павел Иванович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</a:t>
            </a:r>
            <a:r>
              <a:rPr lang="ru-RU" sz="2400" b="1" i="1" dirty="0">
                <a:solidFill>
                  <a:schemeClr val="tx1"/>
                </a:solidFill>
              </a:rPr>
              <a:t>28.02.1914 - † 15.03.1943    </a:t>
            </a:r>
            <a:r>
              <a:rPr lang="ru-RU" sz="2400" b="1" dirty="0">
                <a:solidFill>
                  <a:srgbClr val="C00000"/>
                </a:solidFill>
              </a:rPr>
              <a:t>Герой Советского Союза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816424" cy="460851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200" b="1" dirty="0"/>
              <a:t>Родился 15 (28) февраля 1914 года в деревне Солнцево Можайского района в семье крестьянина. Русский. Член ВКП(б) с 1941 года.</a:t>
            </a:r>
          </a:p>
          <a:p>
            <a:pPr marL="114300" indent="0">
              <a:buNone/>
            </a:pPr>
            <a:r>
              <a:rPr lang="ru-RU" sz="1200" b="1" dirty="0" smtClean="0"/>
              <a:t>В </a:t>
            </a:r>
            <a:r>
              <a:rPr lang="ru-RU" sz="1200" b="1" dirty="0"/>
              <a:t>Военно-Морском Флоте с 1933 года. Окончил </a:t>
            </a:r>
            <a:r>
              <a:rPr lang="ru-RU" sz="1200" b="1" dirty="0" err="1"/>
              <a:t>Ейскую</a:t>
            </a:r>
            <a:r>
              <a:rPr lang="ru-RU" sz="1200" b="1" dirty="0"/>
              <a:t> школу морских лётчиков летчиков. Служил в ней инструктором.</a:t>
            </a:r>
          </a:p>
          <a:p>
            <a:pPr marL="114300" indent="0">
              <a:buNone/>
            </a:pPr>
            <a:r>
              <a:rPr lang="ru-RU" sz="1200" b="1" dirty="0" smtClean="0"/>
              <a:t>В </a:t>
            </a:r>
            <a:r>
              <a:rPr lang="ru-RU" sz="1200" b="1" dirty="0"/>
              <a:t>боях в Великую Отечественную войну с октября 1941 года. Заместитель командира авиационной эскадрильи 2-го гвардейского истребительного авиационного полка (6-я истребительная авиационная бригада, ВВС Северного флота) гвардии капитан Орлов совершил 276 боевых вылетов на штурмовку войск противника, прикрытие баз и кораблей, сопровождение бомбардировщиков, разведку и перехват самолетов врага. В 24 воздушных боях сбил 11 самолетов противника.</a:t>
            </a:r>
          </a:p>
          <a:p>
            <a:pPr marL="114300" indent="0">
              <a:buNone/>
            </a:pPr>
            <a:r>
              <a:rPr lang="ru-RU" sz="1200" b="1" dirty="0" smtClean="0"/>
              <a:t>15 </a:t>
            </a:r>
            <a:r>
              <a:rPr lang="ru-RU" sz="1200" b="1" dirty="0"/>
              <a:t>марта 1943 года геройски погиб в воздушном бою при выполнении боевого задания.</a:t>
            </a:r>
          </a:p>
          <a:p>
            <a:pPr marL="114300" indent="0">
              <a:buNone/>
            </a:pPr>
            <a:r>
              <a:rPr lang="ru-RU" sz="1200" b="1" dirty="0"/>
              <a:t>Похоронен в городе Североморске на воинском кладбище.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0882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5202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8497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8372"/>
            <a:ext cx="8784976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>
                <a:solidFill>
                  <a:srgbClr val="00B050"/>
                </a:solidFill>
              </a:rPr>
              <a:t>ПАВЛОВ Тимофей Иванович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  </a:t>
            </a:r>
            <a:r>
              <a:rPr lang="ru-RU" sz="2700" b="1" i="1" dirty="0">
                <a:solidFill>
                  <a:schemeClr val="tx1"/>
                </a:solidFill>
              </a:rPr>
              <a:t>11.12.1903 - † 07.11.1996    </a:t>
            </a:r>
            <a:r>
              <a:rPr lang="ru-RU" sz="2700" b="1" dirty="0">
                <a:solidFill>
                  <a:srgbClr val="C00000"/>
                </a:solidFill>
              </a:rPr>
              <a:t>Герой Советского </a:t>
            </a:r>
            <a:r>
              <a:rPr lang="ru-RU" sz="2700" b="1" dirty="0" smtClean="0">
                <a:solidFill>
                  <a:srgbClr val="C00000"/>
                </a:solidFill>
              </a:rPr>
              <a:t>Союза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ПОЧЁТНЫЙ ГРАЖДАНИН Г. МОЖАЙСКА 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337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44" y="1700808"/>
            <a:ext cx="54912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СИТЦЕВ Александр Васильевич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</a:t>
            </a:r>
            <a:r>
              <a:rPr lang="ru-RU" sz="2400" b="1" i="1" dirty="0">
                <a:solidFill>
                  <a:schemeClr val="tx1"/>
                </a:solidFill>
              </a:rPr>
              <a:t>19.08.1922 </a:t>
            </a:r>
            <a:r>
              <a:rPr lang="ru-RU" sz="2400" dirty="0"/>
              <a:t>   </a:t>
            </a:r>
            <a:r>
              <a:rPr lang="ru-RU" sz="2400" b="1" dirty="0">
                <a:solidFill>
                  <a:srgbClr val="C00000"/>
                </a:solidFill>
              </a:rPr>
              <a:t>Герой Советского </a:t>
            </a:r>
            <a:r>
              <a:rPr lang="ru-RU" sz="2400" b="1" dirty="0" smtClean="0">
                <a:solidFill>
                  <a:srgbClr val="C00000"/>
                </a:solidFill>
              </a:rPr>
              <a:t>Союза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ПОЧЁТНЫЙ ГРАЖДАНИН Г. МОЖАЙСКА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2"/>
            <a:ext cx="4316288" cy="5040558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ru-RU" sz="3300" b="1" dirty="0"/>
              <a:t>Уроженец села </a:t>
            </a:r>
            <a:r>
              <a:rPr lang="ru-RU" sz="3300" b="1" dirty="0" err="1"/>
              <a:t>Горетово</a:t>
            </a:r>
            <a:r>
              <a:rPr lang="ru-RU" sz="3300" b="1" dirty="0"/>
              <a:t> Можайского района Московской области. Родился 19 августа 1922 года в многодетной крестьянской семье. </a:t>
            </a:r>
            <a:endParaRPr lang="ru-RU" sz="3300" b="1" dirty="0" smtClean="0"/>
          </a:p>
          <a:p>
            <a:pPr marL="114300" indent="0">
              <a:buNone/>
            </a:pPr>
            <a:r>
              <a:rPr lang="ru-RU" sz="3300" b="1" dirty="0"/>
              <a:t>В начале июля 1941 года ушел добровольцем в народное ополчение Свердловского района г. Москвы. В 1942 году окончил курсы командного состава </a:t>
            </a:r>
            <a:r>
              <a:rPr lang="ru-RU" sz="3300" b="1" dirty="0" err="1"/>
              <a:t>огнеметчиков</a:t>
            </a:r>
            <a:r>
              <a:rPr lang="ru-RU" sz="3300" b="1" dirty="0"/>
              <a:t> </a:t>
            </a:r>
            <a:r>
              <a:rPr lang="ru-RU" sz="3300" b="1" dirty="0" err="1"/>
              <a:t>Вольского</a:t>
            </a:r>
            <a:r>
              <a:rPr lang="ru-RU" sz="3300" b="1" dirty="0"/>
              <a:t> военного химического училища. Служил в 117-м гвардейском Краснознаменном, орденов Суворова и Богдана Хмельницкого </a:t>
            </a:r>
            <a:r>
              <a:rPr lang="ru-RU" sz="3300" b="1" dirty="0" err="1"/>
              <a:t>Познанском</a:t>
            </a:r>
            <a:r>
              <a:rPr lang="ru-RU" sz="3300" b="1" dirty="0"/>
              <a:t> стрелковом полку 39-й гвардейской орденоносной </a:t>
            </a:r>
            <a:r>
              <a:rPr lang="ru-RU" sz="3300" b="1" dirty="0" err="1"/>
              <a:t>Барвенковской</a:t>
            </a:r>
            <a:r>
              <a:rPr lang="ru-RU" sz="3300" b="1" dirty="0"/>
              <a:t> стрелковой дивизии, где прошел путь от младшего лейтенанта до капитана на должностях командира разведывательного взвода, начальника химической службы полка. С августа 1944 по 9 мая 1945 года командовал стрелковыми батальонами.</a:t>
            </a:r>
          </a:p>
          <a:p>
            <a:pPr marL="114300" indent="0">
              <a:buNone/>
            </a:pPr>
            <a:r>
              <a:rPr lang="ru-RU" sz="3300" b="1" dirty="0" smtClean="0"/>
              <a:t>Решением </a:t>
            </a:r>
            <a:r>
              <a:rPr lang="ru-RU" sz="3300" b="1" dirty="0"/>
              <a:t>Совета депутатов Можайского муниципального района от 15.11.2006г. №341/36 </a:t>
            </a:r>
            <a:r>
              <a:rPr lang="ru-RU" sz="3300" b="1" dirty="0" err="1"/>
              <a:t>Ситцеву</a:t>
            </a:r>
            <a:r>
              <a:rPr lang="ru-RU" sz="3300" b="1" dirty="0"/>
              <a:t> Александру Васильевичу присвоено звание Почетного гражданина города Можайска</a:t>
            </a:r>
            <a:r>
              <a:rPr lang="ru-RU" sz="3300" b="1" dirty="0" smtClean="0"/>
              <a:t>.</a:t>
            </a:r>
          </a:p>
          <a:p>
            <a:pPr marL="114300" indent="0">
              <a:buNone/>
            </a:pPr>
            <a:endParaRPr lang="ru-RU" sz="3300" b="1" dirty="0"/>
          </a:p>
          <a:p>
            <a:pPr marL="114300" indent="0">
              <a:buNone/>
            </a:pPr>
            <a:r>
              <a:rPr lang="ru-RU" sz="3300" b="1" i="1" u="sng" dirty="0" smtClean="0"/>
              <a:t>Награжден</a:t>
            </a:r>
            <a:r>
              <a:rPr lang="ru-RU" sz="3300" b="1" dirty="0" smtClean="0"/>
              <a:t> </a:t>
            </a:r>
            <a:r>
              <a:rPr lang="ru-RU" sz="3300" b="1" dirty="0"/>
              <a:t>орденами Красного Знамени, Суворова III степени, Отечественной войны I степени, двумя орденами Красной Звезды, 23 медалями, в том числе "За отвагу".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43204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90"/>
            <a:ext cx="8856984" cy="661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Сформировать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чувство гражданственности и патриотизма.</a:t>
            </a: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Воспитать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умение соотнести идейно-нравственные, эстетические ценности со своим личным опытом.</a:t>
            </a: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Вечно живые:" - сформировать понимание актуальности темы войны и мира и необходимости укрепления духа поколения.</a:t>
            </a: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Формирование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гражданственности и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1901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vuk_metronoma_minuta_molchaniya_(NaitiMP3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1176" y="5805264"/>
            <a:ext cx="27126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Учитель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русского языка и литературы </a:t>
            </a:r>
            <a:endParaRPr lang="ru-RU" sz="2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МБОУ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СОШ "Гармония" г. Можайска Федюкина Анастасия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Владимировна</a:t>
            </a:r>
          </a:p>
          <a:p>
            <a:pPr algn="ctr"/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anfedyukina@yandex.ru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МОЖАЙСК – ГОРОД ВОИНСКОЙ СЛАВЫ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58" y="1719263"/>
            <a:ext cx="3661384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8/%D0%9F%D0%B0%D0%BC%D1%8F%D1%82%D0%BD%D0%B8%D0%BA-%D1%81%D1%82%D0%B5%D0%BB%D0%B0_%C2%AB%D0%93%D0%BE%D1%80%D0%BE%D0%B4_%D0%B2%D0%BE%D0%B8%D0%BD%D1%81%D0%BA%D0%BE%D0%B9_%D1%81%D0%BB%D0%B0%D0%B2%D1%8B%C2%BB._%D0%9C%D0%BE%D0%B6%D0%B0%D0%B9%D1%81%D0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169"/>
            <a:ext cx="8352927" cy="61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692696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Помните! Через века, через года, - помните!</a:t>
            </a:r>
          </a:p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О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тех, кто уже не придет никогда, - помните!</a:t>
            </a:r>
          </a:p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Не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плачьте! В горле сдержите стоны, горькие стоны.</a:t>
            </a:r>
          </a:p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Памяти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павших будьте достойны! Вечно достойны!</a:t>
            </a:r>
          </a:p>
          <a:p>
            <a:pPr algn="ctr"/>
            <a:endParaRPr lang="ru-RU" sz="2800" b="1" dirty="0"/>
          </a:p>
          <a:p>
            <a:pPr algn="r"/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Из поэмы Р. Рождественского «Реквием»</a:t>
            </a:r>
          </a:p>
        </p:txBody>
      </p:sp>
    </p:spTree>
    <p:extLst>
      <p:ext uri="{BB962C8B-B14F-4D97-AF65-F5344CB8AC3E}">
        <p14:creationId xmlns:p14="http://schemas.microsoft.com/office/powerpoint/2010/main" val="6389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Наши земляки – Герои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Советского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Союза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АЛЕКСЕЕВ Константин Степанович - 07.10.1914 - † 24.02.1971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ВЕРБИЦКИЙ Михаил Константинович - 02.06.1917 - † 04.03.1944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ГОРЯЧЕВ Павел Иванович - 28.06.1895 - † 20.07.1968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ГРАЧЁВ Анатолий Александрович - 05.06.1919 - † 26.04.1995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ГРИГОРЬЕВ Георгий Степанович - 1924 - † 20.01.1944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ДЕНИСОВ Константин Дмитриевич - 27.08.1915 - † 20.11.1988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КИРИЛЛОВ Михаил Михайлович - 31.10 (13.11) 1911 - † 15.03.1984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ЛЯМИН Степан Васильевич - 09.01.1910 - † 12.03.1975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МАЙОРОВ Алексей Дмитриевич - 1923 - † 20.08.1943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МАСЛОВ Иван Васильевич - 01.08.1920 - 30.03.2011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МИРЕНКОВ Иван Степанович - 05.07.1924 - † 28.09.2010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ОРЛОВ Павел Иванович - 28.02.1914 - † 15.03.1943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ПАВЛОВ Тимофей Иванович - 11.12.1903 - † 07.11.1996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ПУШКИН Анатолий Иванович - 30.05.1915 - † 15.04.2002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СИТЦЕВ Александр Васильевич - 19.08.1922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ШОРНИКОВ Василий Петрович - 29.12.1904 - † 07.12.1982</a:t>
            </a:r>
          </a:p>
        </p:txBody>
      </p:sp>
    </p:spTree>
    <p:extLst>
      <p:ext uri="{BB962C8B-B14F-4D97-AF65-F5344CB8AC3E}">
        <p14:creationId xmlns:p14="http://schemas.microsoft.com/office/powerpoint/2010/main" val="9484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8000"/>
                </a:solidFill>
                <a:effectLst/>
                <a:latin typeface="Tahoma"/>
              </a:rPr>
              <a:t> </a:t>
            </a:r>
            <a:r>
              <a:rPr lang="ru-RU" sz="2200" b="1" i="0" dirty="0" smtClean="0">
                <a:solidFill>
                  <a:srgbClr val="008000"/>
                </a:solidFill>
                <a:effectLst/>
                <a:latin typeface="Tahoma"/>
              </a:rPr>
              <a:t>АЛЕКСЕЕВ Константин Степанович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i="0" dirty="0" smtClean="0">
                <a:solidFill>
                  <a:srgbClr val="333333"/>
                </a:solidFill>
                <a:effectLst/>
                <a:latin typeface="Tahoma"/>
              </a:rPr>
              <a:t>   </a:t>
            </a:r>
            <a:r>
              <a:rPr lang="ru-RU" sz="22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07.10.1914 - † 24.02.1971 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Tahoma"/>
              </a:rPr>
              <a:t>   </a:t>
            </a:r>
            <a:r>
              <a:rPr lang="ru-RU" sz="2200" b="1" i="0" dirty="0" smtClean="0">
                <a:solidFill>
                  <a:srgbClr val="C00000"/>
                </a:solidFill>
                <a:effectLst/>
                <a:latin typeface="Tahoma"/>
              </a:rPr>
              <a:t>Герой Советского Союза</a:t>
            </a:r>
            <a:r>
              <a:rPr lang="ru-RU" sz="2200" b="0" i="0" dirty="0" smtClean="0">
                <a:solidFill>
                  <a:srgbClr val="C00000"/>
                </a:solidFill>
                <a:effectLst/>
                <a:latin typeface="Tahoma"/>
              </a:rPr>
              <a:t>  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Tahoma"/>
              </a:rPr>
              <a:t>   </a:t>
            </a:r>
            <a:endParaRPr lang="ru-RU" sz="2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4684"/>
            <a:ext cx="3633126" cy="48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248472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Уроженец деревни Приданцево Можайский уезд, Московская губерния, Российская империя, ныне Можайского района (сельского поселения Дровнинское) - Московской области. </a:t>
            </a:r>
          </a:p>
          <a:p>
            <a:pPr marL="0" indent="0">
              <a:buNone/>
            </a:pPr>
            <a:r>
              <a:rPr lang="ru-RU" sz="1600" b="1" dirty="0" smtClean="0"/>
              <a:t>Участник Великой Отечественной войны с первого дня. Воевал в составе ВВС Черноморского флота. Был заместителем командира 1-й эскадрильи 8-го истребительного авиационного полка, с весны 1942 года - заместитель командира эскадрильи 6-го гвардейского авиаполка, затем - командир 25-го истребительного авиационного полка, удостоенного в апреле 1944 года почётного наименования «Керченский».</a:t>
            </a:r>
          </a:p>
          <a:p>
            <a:pPr marL="0" indent="0">
              <a:buNone/>
            </a:pPr>
            <a:r>
              <a:rPr lang="ru-RU" sz="1600" b="1" i="1" u="sng" dirty="0" smtClean="0"/>
              <a:t>Награжден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орденом Ленина, четырьмя орденами Красного Знамени, орденами Суворова 3-й степени, Отечественной войны 1-й степени, Красной Звезды, другими медалями, иностранным "орденом Британской империи" и медалью.</a:t>
            </a:r>
          </a:p>
          <a:p>
            <a:pPr marL="0" indent="0">
              <a:buNone/>
            </a:pPr>
            <a:r>
              <a:rPr lang="ru-RU" sz="1600" b="1" dirty="0" smtClean="0"/>
              <a:t>Бюст Героя установлен в Каче. Его именем назван рыболовный траулер.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29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ВЕРБИЦКИЙ Михаил Константинович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02.06.1917 - † 04.03.1944    </a:t>
            </a:r>
            <a:r>
              <a:rPr lang="ru-RU" sz="2400" b="1" dirty="0" smtClean="0">
                <a:solidFill>
                  <a:srgbClr val="C00000"/>
                </a:solidFill>
              </a:rPr>
              <a:t>Герой Советского Союза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843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5252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Уроженец поселка Уваровка, Можайский уезд, Московская губерния, Российская империя, ныне Можайского района Московской области. </a:t>
            </a:r>
          </a:p>
          <a:p>
            <a:pPr marL="0" indent="0">
              <a:buNone/>
            </a:pPr>
            <a:r>
              <a:rPr lang="ru-RU" sz="1400" b="1" dirty="0" smtClean="0"/>
              <a:t>С началом Великой Отечественной войны на фронте. Воюя на Севере, летал в самых сложных метеорологических условиях. Вербицкий первым на Северном флоте произвел успешную разведку главной базы противника, обнаружил </a:t>
            </a:r>
            <a:r>
              <a:rPr lang="ru-RU" sz="1400" b="1" dirty="0" err="1" smtClean="0"/>
              <a:t>ленкоры</a:t>
            </a:r>
            <a:r>
              <a:rPr lang="ru-RU" sz="1400" b="1" dirty="0" smtClean="0"/>
              <a:t>, крейсеры, эсминцы и другие корабли. За все время полетов над военно-морскими базами и коммуникациями врага Вербицким было обнаружено более 100 вражеских военных кораблей, около 200 транспортов и десятки других судов. После лечения в госпитале в 1943 году побывал у родных в Рузе. Награжден орденом Ленина, 3 орденами Красного Знамени, медалями.</a:t>
            </a:r>
          </a:p>
          <a:p>
            <a:pPr marL="0" indent="0">
              <a:buNone/>
            </a:pPr>
            <a:r>
              <a:rPr lang="ru-RU" sz="1400" b="1" dirty="0" smtClean="0"/>
              <a:t>К началу 1944 года командир звена 118-го отдельного разведывательного авиационного полка ВВС Северного флота капитан Вербицкий М.К. совершил 267 боевых вылетов, уничтожил 21 самолет, 13 танков, потопил эсминец и транспорт врага.</a:t>
            </a:r>
          </a:p>
          <a:p>
            <a:pPr marL="0" indent="0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635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94122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8000"/>
                </a:solidFill>
                <a:effectLst/>
                <a:latin typeface="Tahoma"/>
              </a:rPr>
              <a:t> </a:t>
            </a:r>
            <a:r>
              <a:rPr lang="ru-RU" sz="2700" b="1" i="0" dirty="0" smtClean="0">
                <a:solidFill>
                  <a:srgbClr val="008000"/>
                </a:solidFill>
                <a:effectLst/>
                <a:latin typeface="Tahoma"/>
              </a:rPr>
              <a:t>ГОРЯЧЕВ Павел Иванович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0" i="0" dirty="0" smtClean="0">
                <a:solidFill>
                  <a:srgbClr val="333333"/>
                </a:solidFill>
                <a:effectLst/>
                <a:latin typeface="Tahoma"/>
              </a:rPr>
              <a:t>   </a:t>
            </a:r>
            <a:r>
              <a:rPr lang="ru-RU" sz="27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28.06.1895 - † 20.07.1968 </a:t>
            </a:r>
            <a:r>
              <a:rPr lang="ru-RU" sz="2700" b="0" i="0" dirty="0" smtClean="0">
                <a:solidFill>
                  <a:srgbClr val="333333"/>
                </a:solidFill>
                <a:effectLst/>
                <a:latin typeface="Tahoma"/>
              </a:rPr>
              <a:t>   </a:t>
            </a:r>
            <a:r>
              <a:rPr lang="ru-RU" sz="2200" b="1" i="0" dirty="0" smtClean="0">
                <a:solidFill>
                  <a:srgbClr val="C00000"/>
                </a:solidFill>
                <a:effectLst/>
                <a:latin typeface="Tahoma"/>
              </a:rPr>
              <a:t>Герой Советского Союза</a:t>
            </a:r>
            <a:r>
              <a:rPr lang="ru-RU" sz="2200" b="0" i="0" dirty="0" smtClean="0">
                <a:solidFill>
                  <a:srgbClr val="C00000"/>
                </a:solidFill>
                <a:effectLst/>
                <a:latin typeface="Tahoma"/>
              </a:rPr>
              <a:t>  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Tahoma"/>
              </a:rPr>
              <a:t> </a:t>
            </a:r>
            <a:endParaRPr lang="ru-RU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9523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b="1" dirty="0" smtClean="0"/>
              <a:t>Уроженец деревни Дьяково Можайский уезд, Московская губерния, Российская империя (ныне сельского поселения </a:t>
            </a:r>
            <a:r>
              <a:rPr lang="ru-RU" sz="1400" b="1" dirty="0" err="1" smtClean="0"/>
              <a:t>Дровнинское</a:t>
            </a:r>
            <a:r>
              <a:rPr lang="ru-RU" sz="1400" b="1" dirty="0" smtClean="0"/>
              <a:t> Можайского муниципального района Московской области) .</a:t>
            </a:r>
          </a:p>
          <a:p>
            <a:pPr marL="0" indent="0">
              <a:buNone/>
            </a:pPr>
            <a:r>
              <a:rPr lang="ru-RU" sz="1400" b="1" dirty="0" smtClean="0"/>
              <a:t>Участник Первой мировой и Гражданской войн. В 1917 году вступил в Красную гвардию. В Красной Армии в 1918 - 1928 годах. В 1928 - 1932 годах военком конвойного полка и помощник командира конвойной дивизии по политчасти, гвардейской механизированной бригады (Воронежский фронт) гвардии полковник Горячев при форсировании Днепра 29 - 30 сентября 1943 года у г. Канев (Черкасская область) умело руководил действиями бригады, которая захватила плацдарм, отразила более 20 контратак противника и овладела селом Селище.</a:t>
            </a:r>
          </a:p>
          <a:p>
            <a:pPr marL="0" indent="0">
              <a:buNone/>
            </a:pPr>
            <a:r>
              <a:rPr lang="ru-RU" sz="1400" b="1" dirty="0" smtClean="0"/>
              <a:t>После войны гвардии полковник П.И. Горячев уволился в запас. Жил и работал в городе Москве.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i="1" u="sng" dirty="0" smtClean="0"/>
              <a:t>Награждён </a:t>
            </a:r>
            <a:r>
              <a:rPr lang="ru-RU" sz="1400" b="1" dirty="0" smtClean="0"/>
              <a:t>2 орденами Ленина, 3 орденами Красного Знамени, орденом Красной Звезды, медалями. 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20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573</TotalTime>
  <Words>1257</Words>
  <Application>Microsoft Office PowerPoint</Application>
  <PresentationFormat>Экран (4:3)</PresentationFormat>
  <Paragraphs>78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МОЖАЙСК – ГОРОД ВОИНСКОЙ СЛАВЫ</vt:lpstr>
      <vt:lpstr>Цели и задачи</vt:lpstr>
      <vt:lpstr>МОЖАЙСК – ГОРОД ВОИНСКОЙ СЛАВЫ</vt:lpstr>
      <vt:lpstr>Презентация PowerPoint</vt:lpstr>
      <vt:lpstr>Презентация PowerPoint</vt:lpstr>
      <vt:lpstr>Наши земляки – Герои Советского Союза</vt:lpstr>
      <vt:lpstr> АЛЕКСЕЕВ Константин Степанович    07.10.1914 - † 24.02.1971    Герой Советского Союза     </vt:lpstr>
      <vt:lpstr>ВЕРБИЦКИЙ Михаил Константинович    02.06.1917 - † 04.03.1944    Герой Советского Союза </vt:lpstr>
      <vt:lpstr> ГОРЯЧЕВ Павел Иванович    28.06.1895 - † 20.07.1968    Герой Советского Союза   </vt:lpstr>
      <vt:lpstr>ГРАЧЁВ Анатолий Александрович     05.06.1919 - † 26.04.1995    Герой Советского Союза   </vt:lpstr>
      <vt:lpstr> ГРИГОРЬЕВ Георгий Степанович    1924 - † 20.01.1944    Герой Советского Союза    </vt:lpstr>
      <vt:lpstr>ДЕНИСОВ Константин Дмитриевич    27.08.1915 - † 20.11.1988    Герой Советского Союза ПОЧЁТНЫЙ ГРАЖДАНИН г. МОЖАЙСКА  </vt:lpstr>
      <vt:lpstr> МАЙОРОВ Алексей Дмитриевич    1923 - † 20.08.1943    Герой Советского Союза </vt:lpstr>
      <vt:lpstr> МАСЛОВ Иван Васильевич    01.08.1920 - 30.03.2011   Герой Советского Союза </vt:lpstr>
      <vt:lpstr>ОРЛОВ Павел Иванович    28.02.1914 - † 15.03.1943    Герой Советского Союза </vt:lpstr>
      <vt:lpstr>Презентация PowerPoint</vt:lpstr>
      <vt:lpstr> ПАВЛОВ Тимофей Иванович    11.12.1903 - † 07.11.1996    Герой Советского Союза ПОЧЁТНЫЙ ГРАЖДАНИН Г. МОЖАЙСКА </vt:lpstr>
      <vt:lpstr>СИТЦЕВ Александр Васильевич    19.08.1922    Герой Советского Союза ПОЧЁТНЫЙ ГРАЖДАНИН Г. МОЖАЙСКА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МОЖАЙСК – ГОРОД ВОИНСКОЙ СЛАВЫ</dc:title>
  <dc:creator>User</dc:creator>
  <cp:lastModifiedBy>User</cp:lastModifiedBy>
  <cp:revision>18</cp:revision>
  <dcterms:created xsi:type="dcterms:W3CDTF">2017-04-23T15:36:44Z</dcterms:created>
  <dcterms:modified xsi:type="dcterms:W3CDTF">2017-05-06T16:10:59Z</dcterms:modified>
</cp:coreProperties>
</file>