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4" r:id="rId4"/>
    <p:sldId id="295" r:id="rId5"/>
    <p:sldId id="296" r:id="rId6"/>
    <p:sldId id="303" r:id="rId7"/>
    <p:sldId id="304" r:id="rId8"/>
    <p:sldId id="305" r:id="rId9"/>
    <p:sldId id="306" r:id="rId10"/>
    <p:sldId id="264" r:id="rId11"/>
    <p:sldId id="330" r:id="rId12"/>
    <p:sldId id="331" r:id="rId13"/>
    <p:sldId id="266" r:id="rId14"/>
    <p:sldId id="267" r:id="rId15"/>
    <p:sldId id="265" r:id="rId16"/>
    <p:sldId id="258" r:id="rId17"/>
    <p:sldId id="259" r:id="rId18"/>
    <p:sldId id="260" r:id="rId19"/>
    <p:sldId id="261" r:id="rId20"/>
    <p:sldId id="262" r:id="rId21"/>
    <p:sldId id="263" r:id="rId22"/>
    <p:sldId id="320" r:id="rId23"/>
    <p:sldId id="321" r:id="rId24"/>
    <p:sldId id="322" r:id="rId25"/>
    <p:sldId id="323" r:id="rId26"/>
    <p:sldId id="324" r:id="rId27"/>
    <p:sldId id="325" r:id="rId28"/>
    <p:sldId id="308" r:id="rId29"/>
    <p:sldId id="309" r:id="rId30"/>
    <p:sldId id="310" r:id="rId31"/>
    <p:sldId id="311" r:id="rId32"/>
    <p:sldId id="317" r:id="rId33"/>
    <p:sldId id="316" r:id="rId34"/>
    <p:sldId id="312" r:id="rId35"/>
    <p:sldId id="282" r:id="rId36"/>
    <p:sldId id="318" r:id="rId37"/>
    <p:sldId id="284" r:id="rId38"/>
    <p:sldId id="313" r:id="rId39"/>
    <p:sldId id="315" r:id="rId40"/>
    <p:sldId id="319" r:id="rId41"/>
    <p:sldId id="302" r:id="rId42"/>
    <p:sldId id="32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TqFumGyCgExIK4eNoWzQvw" hashData="hNC1vbChQaG8lLvbVPss/ftIvSs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CAEE6"/>
    <a:srgbClr val="FBA3E2"/>
    <a:srgbClr val="FDCFF0"/>
    <a:srgbClr val="CC0066"/>
    <a:srgbClr val="C85089"/>
    <a:srgbClr val="A9DA74"/>
    <a:srgbClr val="CC0000"/>
    <a:srgbClr val="B53974"/>
    <a:srgbClr val="C143B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22" y="-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CC0066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1.jpeg"/><Relationship Id="rId7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3.xml"/><Relationship Id="rId18" Type="http://schemas.openxmlformats.org/officeDocument/2006/relationships/slide" Target="slide14.xml"/><Relationship Id="rId26" Type="http://schemas.openxmlformats.org/officeDocument/2006/relationships/slide" Target="slide27.xml"/><Relationship Id="rId39" Type="http://schemas.openxmlformats.org/officeDocument/2006/relationships/slide" Target="slide36.xml"/><Relationship Id="rId3" Type="http://schemas.openxmlformats.org/officeDocument/2006/relationships/image" Target="../media/image3.png"/><Relationship Id="rId21" Type="http://schemas.openxmlformats.org/officeDocument/2006/relationships/slide" Target="slide18.xml"/><Relationship Id="rId34" Type="http://schemas.openxmlformats.org/officeDocument/2006/relationships/slide" Target="slide28.xml"/><Relationship Id="rId7" Type="http://schemas.openxmlformats.org/officeDocument/2006/relationships/slide" Target="slide7.xml"/><Relationship Id="rId12" Type="http://schemas.openxmlformats.org/officeDocument/2006/relationships/slide" Target="slide25.xml"/><Relationship Id="rId17" Type="http://schemas.openxmlformats.org/officeDocument/2006/relationships/slide" Target="slide13.xml"/><Relationship Id="rId25" Type="http://schemas.openxmlformats.org/officeDocument/2006/relationships/slide" Target="slide26.xml"/><Relationship Id="rId33" Type="http://schemas.openxmlformats.org/officeDocument/2006/relationships/slide" Target="slide29.xml"/><Relationship Id="rId38" Type="http://schemas.openxmlformats.org/officeDocument/2006/relationships/slide" Target="slide37.xml"/><Relationship Id="rId2" Type="http://schemas.openxmlformats.org/officeDocument/2006/relationships/slide" Target="slide3.xml"/><Relationship Id="rId16" Type="http://schemas.openxmlformats.org/officeDocument/2006/relationships/slide" Target="slide12.xml"/><Relationship Id="rId20" Type="http://schemas.openxmlformats.org/officeDocument/2006/relationships/slide" Target="slide17.xml"/><Relationship Id="rId29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11" Type="http://schemas.openxmlformats.org/officeDocument/2006/relationships/slide" Target="slide16.xml"/><Relationship Id="rId24" Type="http://schemas.openxmlformats.org/officeDocument/2006/relationships/slide" Target="slide21.xml"/><Relationship Id="rId32" Type="http://schemas.openxmlformats.org/officeDocument/2006/relationships/slide" Target="slide30.xml"/><Relationship Id="rId37" Type="http://schemas.openxmlformats.org/officeDocument/2006/relationships/slide" Target="slide38.xml"/><Relationship Id="rId40" Type="http://schemas.openxmlformats.org/officeDocument/2006/relationships/slide" Target="slide35.xml"/><Relationship Id="rId5" Type="http://schemas.openxmlformats.org/officeDocument/2006/relationships/slide" Target="slide5.xml"/><Relationship Id="rId15" Type="http://schemas.openxmlformats.org/officeDocument/2006/relationships/slide" Target="slide11.xml"/><Relationship Id="rId23" Type="http://schemas.openxmlformats.org/officeDocument/2006/relationships/slide" Target="slide20.xml"/><Relationship Id="rId28" Type="http://schemas.openxmlformats.org/officeDocument/2006/relationships/slide" Target="slide23.xml"/><Relationship Id="rId36" Type="http://schemas.openxmlformats.org/officeDocument/2006/relationships/slide" Target="slide39.xml"/><Relationship Id="rId10" Type="http://schemas.openxmlformats.org/officeDocument/2006/relationships/slide" Target="slide10.xml"/><Relationship Id="rId19" Type="http://schemas.openxmlformats.org/officeDocument/2006/relationships/slide" Target="slide15.xml"/><Relationship Id="rId31" Type="http://schemas.openxmlformats.org/officeDocument/2006/relationships/slide" Target="slide31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40.xml"/><Relationship Id="rId22" Type="http://schemas.openxmlformats.org/officeDocument/2006/relationships/slide" Target="slide19.xml"/><Relationship Id="rId27" Type="http://schemas.openxmlformats.org/officeDocument/2006/relationships/slide" Target="slide24.xml"/><Relationship Id="rId30" Type="http://schemas.openxmlformats.org/officeDocument/2006/relationships/slide" Target="slide32.xml"/><Relationship Id="rId35" Type="http://schemas.openxmlformats.org/officeDocument/2006/relationships/slide" Target="slide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slide" Target="slide2.xml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876"/>
            <a:ext cx="8229600" cy="2257428"/>
          </a:xfrm>
        </p:spPr>
        <p:txBody>
          <a:bodyPr>
            <a:noAutofit/>
          </a:bodyPr>
          <a:lstStyle/>
          <a:p>
            <a:r>
              <a:rPr lang="ru-RU" sz="8000" dirty="0" smtClean="0">
                <a:solidFill>
                  <a:srgbClr val="FFFF00"/>
                </a:solidFill>
              </a:rPr>
              <a:t>ПОБЕДНАЯ ВИКТОРИНА</a:t>
            </a:r>
            <a:endParaRPr lang="ru-RU" sz="8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57958"/>
            <a:ext cx="9144000" cy="50004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+mj-lt"/>
              </a:rPr>
              <a:t>Выполнила Фадеева Г.Ю. , зав. библиотекой МБОУ СШ №36 г. Тверь</a:t>
            </a:r>
            <a:endParaRPr lang="ru-RU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0"/>
            <a:ext cx="7500990" cy="35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185735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Подвиги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857892"/>
            <a:ext cx="9144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endParaRPr lang="ru-RU" dirty="0">
              <a:latin typeface="Cambria" pitchFamily="18" charset="0"/>
            </a:endParaRPr>
          </a:p>
        </p:txBody>
      </p:sp>
      <p:pic>
        <p:nvPicPr>
          <p:cNvPr id="7" name="Picture 2" descr="C:\Documents and Settings\1\Рабочий стол\Новая папка\60fb58517fa1зо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70436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715016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ts val="2000"/>
              </a:lnSpc>
              <a:buAutoNum type="arabicPeriod"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В декабре 1941г. всю страну облетела весть о героической гибели восемнадцатилетней москвички, партизанки-разведчицы, которая была казнена фашистами в подмосковном селе Петрищево. Евгений Савинов в книге пишет: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Зоя Космодемьянская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 pitchFamily="18" charset="0"/>
              </a:rPr>
              <a:t>Но ни стона, ни мольбы о пощаде палачи не услышали. Тогда высоченный немец привязал длинную веревку к скрученным рукам  девушки и потащил ее на мороз.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 pitchFamily="18" charset="0"/>
              </a:rPr>
              <a:t>Немец гонял босую партизанку до тех пор, пока не замерз </a:t>
            </a:r>
            <a:r>
              <a:rPr lang="ru-RU" sz="2000" dirty="0" err="1" smtClean="0">
                <a:solidFill>
                  <a:srgbClr val="7E6BC9">
                    <a:lumMod val="50000"/>
                  </a:srgbClr>
                </a:solidFill>
                <a:latin typeface="Cambria" pitchFamily="18" charset="0"/>
              </a:rPr>
              <a:t>сам.+</a:t>
            </a: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738142"/>
            <a:ext cx="9278954" cy="1119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 pitchFamily="18" charset="0"/>
              </a:rPr>
              <a:t>«Солдаты усадили пленницу на широкую щербатую скамью,  руки связали за спиной. Часовой закурил сигарету и потушил спичку, ткнув ее в обнаженную руку девушки.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 pitchFamily="18" charset="0"/>
              </a:rPr>
              <a:t>Она не вскрикнула, только нахмурилась. Другой солдат прижал горящую папиросу к щеке партизанки. +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30090"/>
            <a:ext cx="9144000" cy="1027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 pitchFamily="18" charset="0"/>
              </a:rPr>
              <a:t>Ноги девушки распухли и посинели. Но она молчала. Это молчание еще больше бесило ее мучителей. Она была казнена на глазах у жителей деревни. В 1942 г. присвоено звание Героя Советского Союза. </a:t>
            </a:r>
          </a:p>
          <a:p>
            <a:pPr algn="ctr">
              <a:lnSpc>
                <a:spcPts val="1800"/>
              </a:lnSpc>
            </a:pPr>
            <a:r>
              <a:rPr lang="ru-RU" sz="2400" b="1" dirty="0" smtClean="0">
                <a:solidFill>
                  <a:srgbClr val="7E6BC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НАЗОВИТЕ ИМЯ ПАРТИЗАНКИ</a:t>
            </a: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 pitchFamily="18" charset="0"/>
              </a:rPr>
              <a:t>.</a:t>
            </a:r>
            <a:endParaRPr lang="ru-RU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Табличка 11">
            <a:hlinkClick r:id="rId4" action="ppaction://hlinksldjump"/>
          </p:cNvPr>
          <p:cNvSpPr/>
          <p:nvPr/>
        </p:nvSpPr>
        <p:spPr>
          <a:xfrm>
            <a:off x="8729666" y="5286388"/>
            <a:ext cx="414334" cy="342896"/>
          </a:xfrm>
          <a:prstGeom prst="plaqu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1\Рабочий стол\Новая папка\000023панфиловц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4000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335758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Подвиги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Табличка 4">
            <a:hlinkClick r:id="rId3" action="ppaction://hlinksldjump"/>
          </p:cNvPr>
          <p:cNvSpPr/>
          <p:nvPr/>
        </p:nvSpPr>
        <p:spPr>
          <a:xfrm>
            <a:off x="8572528" y="5072074"/>
            <a:ext cx="414334" cy="342896"/>
          </a:xfrm>
          <a:prstGeom prst="plaqu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/>
              </a:rPr>
              <a:t>Герои подбили 14 из них. Бой длился более 4 часов. Врагу так и не удалось прорваться. Знаменитыми стали слова политрука Василия Клочкова: «Велика Россия, а отступать некуда – позади Москва».</a:t>
            </a:r>
            <a:r>
              <a:rPr lang="ru-RU" sz="2000" dirty="0">
                <a:solidFill>
                  <a:srgbClr val="7E6BC9">
                    <a:lumMod val="50000"/>
                  </a:srgbClr>
                </a:solidFill>
                <a:latin typeface="Cambria"/>
              </a:rPr>
              <a:t>+</a:t>
            </a:r>
            <a:endParaRPr lang="ru-RU" sz="2000" dirty="0" smtClean="0">
              <a:solidFill>
                <a:srgbClr val="7E6BC9">
                  <a:lumMod val="50000"/>
                </a:srgbClr>
              </a:solidFill>
              <a:latin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148254"/>
            <a:ext cx="9144000" cy="709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400"/>
              </a:lnSpc>
            </a:pPr>
            <a:r>
              <a:rPr lang="ru-RU" sz="2400" b="1" dirty="0" smtClean="0">
                <a:solidFill>
                  <a:srgbClr val="7E6BC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Назовите фамилию генерала и героев, защищавших подступы к Москве.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Панфилов,  28 панфиловцев</a:t>
            </a:r>
            <a:endParaRPr kumimoji="0" lang="ru-RU" sz="4100" b="1" i="0" u="none" strike="noStrike" kern="1200" cap="none" spc="0" normalizeH="0" baseline="0" noProof="0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83265"/>
            <a:ext cx="914400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2. Ворваться в Москву по Волоколамскому шоссе танковым колоннам врага не позволили отважные герои из дивизии ЭТОГО генерала. Бой под Дубосеково вошел в историю как подвиг 28 героев. Утром 16 ноября 1941г. На их позиции ринулись фашистские бомбардировщики, затем двинулись автоматчики, противник бросил в бой 20 </a:t>
            </a:r>
            <a:r>
              <a:rPr lang="ru-RU" sz="2000" dirty="0" err="1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танков.+</a:t>
            </a: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 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&amp;Vcy;&amp;lcy;&amp;acy;&amp;dcy;&amp;icy;&amp;scy;&amp;lcy;&amp;acy;&amp;vcy; &amp;Gcy;&amp;ucy;&amp;lcy;&amp;softcy;&amp;tcy;&amp;yacy;&amp;iecy;&amp;vcy; &amp;Vcy;&amp;Kcy;&amp;ocy;&amp;ncy;&amp;tcy;&amp;acy;&amp;kcy;&amp;tcy;&amp;ie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219950" cy="4157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</a:blip>
          <a:srcRect/>
          <a:stretch>
            <a:fillRect/>
          </a:stretch>
        </p:blipFill>
        <p:spPr bwMode="auto">
          <a:xfrm>
            <a:off x="0" y="2428868"/>
            <a:ext cx="2105594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s00.yaplakal.com/pics/pics_original/5/1/5/3188515.jpg"/>
          <p:cNvPicPr>
            <a:picLocks noChangeAspect="1" noChangeArrowheads="1"/>
          </p:cNvPicPr>
          <p:nvPr/>
        </p:nvPicPr>
        <p:blipFill>
          <a:blip r:embed="rId4"/>
          <a:srcRect l="-7157"/>
          <a:stretch>
            <a:fillRect/>
          </a:stretch>
        </p:blipFill>
        <p:spPr bwMode="auto">
          <a:xfrm>
            <a:off x="2214546" y="2571744"/>
            <a:ext cx="2139137" cy="32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email">
            <a:lum bright="-12000" contrast="24000"/>
          </a:blip>
          <a:srcRect/>
          <a:stretch>
            <a:fillRect/>
          </a:stretch>
        </p:blipFill>
        <p:spPr bwMode="auto">
          <a:xfrm>
            <a:off x="4786314" y="2571744"/>
            <a:ext cx="2195203" cy="32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Коломеец Г"/>
          <p:cNvPicPr>
            <a:picLocks noChangeAspect="1" noChangeArrowheads="1"/>
          </p:cNvPicPr>
          <p:nvPr/>
        </p:nvPicPr>
        <p:blipFill>
          <a:blip r:embed="rId6">
            <a:lum bright="-6000" contrast="12000"/>
          </a:blip>
          <a:srcRect/>
          <a:stretch>
            <a:fillRect/>
          </a:stretch>
        </p:blipFill>
        <p:spPr bwMode="auto">
          <a:xfrm>
            <a:off x="7083248" y="2928934"/>
            <a:ext cx="2060752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Табличка 8">
            <a:hlinkClick r:id="rId7" action="ppaction://hlinksldjump"/>
          </p:cNvPr>
          <p:cNvSpPr/>
          <p:nvPr/>
        </p:nvSpPr>
        <p:spPr>
          <a:xfrm>
            <a:off x="8729666" y="5500702"/>
            <a:ext cx="414334" cy="342896"/>
          </a:xfrm>
          <a:prstGeom prst="plaqu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0" y="0"/>
            <a:ext cx="335758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Подвиги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0" y="5791041"/>
            <a:ext cx="91440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3. Наш советский танк с красной звездой и цифрой 3 на броне шел по Волоколамскому шоссе, забитому фашистскими войсками. Его видели жители деревни Ефремово, он проскочил село Пушкино, мчался по дороге, зажатой с обеих  сторон лесами и </a:t>
            </a:r>
            <a:r>
              <a:rPr lang="ru-RU" sz="2000" dirty="0" err="1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+mj-lt"/>
              </a:rPr>
              <a:t>болотами+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0" y="57150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27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Степан Горобец, Герой Советского Союза, и его экипаж : Иван </a:t>
            </a:r>
            <a:r>
              <a:rPr kumimoji="0" lang="ru-RU" sz="28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Пастушин</a:t>
            </a:r>
            <a:r>
              <a:rPr kumimoji="0" lang="ru-RU" sz="28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Георгий </a:t>
            </a:r>
            <a:r>
              <a:rPr kumimoji="0" lang="ru-RU" sz="2800" b="1" i="0" u="none" strike="noStrike" kern="1200" cap="none" spc="0" normalizeH="0" baseline="0" noProof="0" dirty="0" err="1" smtClean="0">
                <a:ln/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Коломеец</a:t>
            </a:r>
            <a:r>
              <a:rPr kumimoji="0" lang="ru-RU" sz="2800" b="1" i="0" u="none" strike="noStrike" kern="1200" cap="none" spc="0" normalizeH="0" baseline="0" noProof="0" dirty="0" smtClean="0">
                <a:ln/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Федор  Литовченко.</a:t>
            </a:r>
            <a:endParaRPr kumimoji="0" lang="ru-RU" sz="2800" b="1" i="0" u="none" strike="noStrike" kern="1200" cap="none" spc="0" normalizeH="0" baseline="0" noProof="0" dirty="0">
              <a:ln/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6034698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000" dirty="0" smtClean="0">
                <a:ln w="6350">
                  <a:noFill/>
                </a:ln>
                <a:solidFill>
                  <a:srgbClr val="A379BB">
                    <a:lumMod val="50000"/>
                  </a:srgbClr>
                </a:solidFill>
                <a:latin typeface="Cambria"/>
              </a:rPr>
              <a:t>Он несся по городу, бил из пушки, строчил из пулемета, давил гитлеровцев гусеницами, сокрушал все преграды на своем пути. Проскочив город на полной скорости закопченный, обгоревший, со множеством вмятин, +</a:t>
            </a:r>
            <a:endParaRPr lang="ru-RU" sz="2000" dirty="0">
              <a:solidFill>
                <a:srgbClr val="A379BB">
                  <a:lumMod val="50000"/>
                </a:srgbClr>
              </a:solidFill>
              <a:latin typeface="Cambri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269313"/>
            <a:ext cx="9144000" cy="588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000" dirty="0" smtClean="0">
                <a:ln w="6350">
                  <a:noFill/>
                </a:ln>
                <a:solidFill>
                  <a:srgbClr val="A379BB">
                    <a:lumMod val="50000"/>
                  </a:srgbClr>
                </a:solidFill>
                <a:latin typeface="Cambria"/>
              </a:rPr>
              <a:t>забрызганный кровью, танк резко затормозил у советских окопов  в районе Березовой рощи. </a:t>
            </a:r>
            <a:r>
              <a:rPr lang="ru-RU" sz="2400" b="1" dirty="0" smtClean="0">
                <a:ln w="6350">
                  <a:noFill/>
                </a:ln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Кто вел этот танк?</a:t>
            </a:r>
            <a:endParaRPr lang="ru-RU" sz="2000" b="1" dirty="0">
              <a:solidFill>
                <a:srgbClr val="A379BB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6034698"/>
            <a:ext cx="9144000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900"/>
              </a:lnSpc>
            </a:pPr>
            <a:r>
              <a:rPr lang="ru-RU" sz="200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Cambria"/>
              </a:rPr>
              <a:t>Потом, объятая пламенем«тройка» на предельной скорости мчалась по центральным улицам занятого фашистами Калинина. Загадочный танк видели на главной улице – Советской, затем у Московской </a:t>
            </a:r>
            <a:r>
              <a:rPr lang="ru-RU" sz="2000" dirty="0" err="1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Cambria"/>
              </a:rPr>
              <a:t>заставы.+</a:t>
            </a:r>
            <a:r>
              <a:rPr lang="ru-RU" sz="2000" dirty="0" smtClean="0">
                <a:ln w="6350">
                  <a:noFill/>
                </a:ln>
                <a:solidFill>
                  <a:schemeClr val="accent6">
                    <a:lumMod val="50000"/>
                  </a:schemeClr>
                </a:solidFill>
                <a:latin typeface="Cambria"/>
              </a:rPr>
              <a:t> 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1\Рабочий стол\Новая папка\1320403908_foto06таран24 мая 1942 года капитан Н.А. Козлов, пилотируя самолет Як-1Б (по другим данным МиГ-3) совершил свой второй воздушный таран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42852"/>
            <a:ext cx="4650000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200023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Подвиги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962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4.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Уже утром 22 июня молодой летчик Д. В. Кокорев совершил первый в истории таран. Винтом своего самолета он отрубил у вражеской машины хвост. Немецкий истребитель рухнул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вниз.+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</p:txBody>
      </p:sp>
      <p:pic>
        <p:nvPicPr>
          <p:cNvPr id="6" name="Picture 5" descr="C:\Documents and Settings\1\Рабочий стол\Новая папка\db6466cab9cad3b68f86cc4ab2be48d5кокоревКокорев Дмитрий Васильевич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3066239" cy="4429156"/>
          </a:xfrm>
          <a:prstGeom prst="ellipse">
            <a:avLst/>
          </a:prstGeom>
          <a:ln w="63500" cap="rnd">
            <a:solidFill>
              <a:srgbClr val="C143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214282" y="4857760"/>
            <a:ext cx="2571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Кокорев  Д.В.</a:t>
            </a:r>
            <a:endParaRPr lang="ru-RU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0" name="Picture 3" descr="C:\Documents and Settings\1\Рабочий стол\Новая папка\gas_mainгастелл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4589" y="500042"/>
            <a:ext cx="3159411" cy="4536000"/>
          </a:xfrm>
          <a:prstGeom prst="ellipse">
            <a:avLst/>
          </a:prstGeom>
          <a:ln w="63500" cap="rnd">
            <a:solidFill>
              <a:srgbClr val="C143B5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6357918" y="4929198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ГастеллоН.Ф.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26 июня бессмертный подвиг совершил командир эскадрильи 207-го авиаполка 42-й авиадивизии и его экипаж.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Он направил пораженный зенитным снарядом и загоревшийся самолет на скопление танков, бензозаправщиков и других автомашин фашистов, +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286520"/>
            <a:ext cx="9144000" cy="354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A379BB">
                    <a:lumMod val="50000"/>
                  </a:srgbClr>
                </a:solidFill>
                <a:latin typeface="Cambria"/>
              </a:rPr>
              <a:t>взорвавшись вместе с ними. </a:t>
            </a:r>
            <a:r>
              <a:rPr lang="ru-RU" sz="2400" b="1" dirty="0" smtClean="0">
                <a:solidFill>
                  <a:srgbClr val="A379BB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Назовите фамилию этого героя.</a:t>
            </a:r>
            <a:endParaRPr lang="ru-RU" sz="2000" b="1" dirty="0">
              <a:solidFill>
                <a:srgbClr val="A379BB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абличка 14">
            <a:hlinkClick r:id="rId6" action="ppaction://hlinksldjump"/>
          </p:cNvPr>
          <p:cNvSpPr/>
          <p:nvPr/>
        </p:nvSpPr>
        <p:spPr>
          <a:xfrm>
            <a:off x="8729666" y="5643578"/>
            <a:ext cx="414334" cy="342896"/>
          </a:xfrm>
          <a:prstGeom prst="plaqu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335758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Подвиги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Documents and Settings\1\Рабочий стол\дом павл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7862400" cy="56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3" descr="C:\Documents and Settings\1\Рабочий стол\павл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8" y="2857496"/>
            <a:ext cx="2285984" cy="3181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6252706"/>
            <a:ext cx="9144000" cy="60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Как по фамилии сержанта называется Сталинградский дом, который советские солдаты обороняли в течение нескольких месяцев?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989654"/>
            <a:ext cx="8229600" cy="868346"/>
          </a:xfrm>
        </p:spPr>
        <p:txBody>
          <a:bodyPr>
            <a:noAutofit/>
          </a:bodyPr>
          <a:lstStyle/>
          <a:p>
            <a:pPr lvl="0"/>
            <a:r>
              <a:rPr lang="ru-RU" sz="40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Дом Павлова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абличка 8">
            <a:hlinkClick r:id="rId5" action="ppaction://hlinksldjump"/>
          </p:cNvPr>
          <p:cNvSpPr/>
          <p:nvPr/>
        </p:nvSpPr>
        <p:spPr>
          <a:xfrm>
            <a:off x="8729666" y="5857892"/>
            <a:ext cx="414334" cy="342896"/>
          </a:xfrm>
          <a:prstGeom prst="plaqu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335758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Подвиги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962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5. В 1943г. в бою за деревню Чернушки ОН закрыл телом амбразуру пулеметного дзота гитлеровцев, препятствовавшего продвижению подразделения. +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6" name="Picture 2" descr="C:\Documents and Settings\1\Рабочий стол\Новая папка (2)\9722матрос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8112765" cy="54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072206"/>
            <a:ext cx="8229600" cy="571496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Cambria" pitchFamily="18" charset="0"/>
              </a:rPr>
              <a:t>Александр Матросов</a:t>
            </a:r>
            <a:endParaRPr lang="ru-RU" sz="4400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7E6BC9">
                    <a:lumMod val="50000"/>
                  </a:srgbClr>
                </a:solidFill>
                <a:latin typeface="Cambria"/>
              </a:rPr>
              <a:t>Историки утверждают, что у НЕГО было более 200 предшественников и последователей, которые совершили такой же подвиг, как ОН.</a:t>
            </a:r>
          </a:p>
          <a:p>
            <a:pPr lvl="0" algn="ctr">
              <a:lnSpc>
                <a:spcPts val="2000"/>
              </a:lnSpc>
            </a:pPr>
            <a:r>
              <a:rPr lang="ru-RU" sz="2400" b="1" dirty="0" smtClean="0">
                <a:solidFill>
                  <a:srgbClr val="7E6BC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НАЗОВИТЕ ИМЯ ГЕРОЯ. </a:t>
            </a:r>
            <a:endParaRPr lang="ru-RU" sz="2400" b="1" dirty="0">
              <a:solidFill>
                <a:srgbClr val="7E6BC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729666" y="5643578"/>
            <a:ext cx="414334" cy="342896"/>
          </a:xfrm>
          <a:prstGeom prst="plaque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5016"/>
            <a:ext cx="9144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К началу войны ему было всего 11 лет. Учился в школе №4 города Шепетовка, был признанным вожаком пионеров, своих ровесников. Когда в Шепетовку ворвались фашисты, вместе с друзьями решил бороться с врагом. Ребята собирали оружие и приносили </a:t>
            </a:r>
            <a:r>
              <a:rPr lang="ru-RU" sz="2000" dirty="0" err="1" smtClean="0">
                <a:solidFill>
                  <a:srgbClr val="FFFF00"/>
                </a:solidFill>
                <a:latin typeface="+mj-lt"/>
              </a:rPr>
              <a:t>партизанам.+</a:t>
            </a: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 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5" name="Picture 2" descr="http://s54.radikal.ru/i144/0904/1e/808a26a8421d.jpg"/>
          <p:cNvPicPr>
            <a:picLocks noChangeAspect="1" noChangeArrowheads="1"/>
          </p:cNvPicPr>
          <p:nvPr/>
        </p:nvPicPr>
        <p:blipFill>
          <a:blip r:embed="rId2" cstate="print"/>
          <a:srcRect l="2376" t="2477" r="2586" b="3412"/>
          <a:stretch>
            <a:fillRect/>
          </a:stretch>
        </p:blipFill>
        <p:spPr bwMode="auto">
          <a:xfrm>
            <a:off x="1785918" y="428604"/>
            <a:ext cx="5608440" cy="532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286496"/>
            <a:ext cx="8229600" cy="5715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mbria" pitchFamily="18" charset="0"/>
              </a:rPr>
              <a:t>Валя Котик</a:t>
            </a:r>
            <a:endParaRPr lang="ru-RU" sz="4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Партизаны доверили ему быть разведчиком. Он узнавал расположение вражеских постов, порядок смены караула. На его счету 6 взорванных эшелонов. Погиб как герой, и Родина посмертно удостоила его званием Героя Советского Союза.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      Имя героя?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8" name="Табличка 7">
            <a:hlinkClick r:id="rId3" action="ppaction://hlinksldjump"/>
          </p:cNvPr>
          <p:cNvSpPr/>
          <p:nvPr/>
        </p:nvSpPr>
        <p:spPr>
          <a:xfrm>
            <a:off x="8729666" y="5357826"/>
            <a:ext cx="414334" cy="342896"/>
          </a:xfrm>
          <a:prstGeom prst="plaqu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435768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Пионеры -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85794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39745"/>
            <a:ext cx="91440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Война застала ее в деревне Зуя, куда она приехала на каникулы. Была создана подпольная организация «Юные мстители», и девочку избрали членом комитета. Она участвовала в операциях против врага, распространяла листовки, вела </a:t>
            </a:r>
            <a:r>
              <a:rPr lang="ru-RU" sz="2000" dirty="0" err="1" smtClean="0">
                <a:solidFill>
                  <a:srgbClr val="FFFF00"/>
                </a:solidFill>
                <a:latin typeface="+mj-lt"/>
              </a:rPr>
              <a:t>разведку+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4429124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Пионеры -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-622" t="11373" r="3374" b="13519"/>
          <a:stretch>
            <a:fillRect/>
          </a:stretch>
        </p:blipFill>
        <p:spPr bwMode="auto">
          <a:xfrm>
            <a:off x="1857356" y="500042"/>
            <a:ext cx="5643602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Зина Портнова</a:t>
            </a:r>
            <a:endParaRPr lang="ru-RU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4302" y="5994622"/>
            <a:ext cx="9158302" cy="863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В декабре 1943 года девочк схватили фашисты и пытали. Ответом врагу было молчание. Отважная юная пионерка была замучена, но до последней минуты оставалась стойкой и мужественной. +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81542"/>
            <a:ext cx="9137664" cy="876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Во время допроса схватила пистолет и застрелила двух гитлеровских офицеров. Родина посмертно отметила ее подвиг высшим званием – </a:t>
            </a:r>
            <a:r>
              <a:rPr lang="ru-RU" sz="2000" dirty="0" err="1" smtClean="0">
                <a:solidFill>
                  <a:srgbClr val="FFFF00"/>
                </a:solidFill>
                <a:latin typeface="Cambria"/>
              </a:rPr>
              <a:t>званием</a:t>
            </a: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 Героя Советского Союза.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Кто она?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785794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729666" y="5429264"/>
            <a:ext cx="414334" cy="342896"/>
          </a:xfrm>
          <a:prstGeom prst="plaqu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6" grpId="1"/>
      <p:bldP spid="7" grpId="0"/>
      <p:bldP spid="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4429124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Пионеры -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2325" r="3488" b="2499"/>
          <a:stretch>
            <a:fillRect/>
          </a:stretch>
        </p:blipFill>
        <p:spPr bwMode="auto">
          <a:xfrm>
            <a:off x="1857356" y="428604"/>
            <a:ext cx="5645076" cy="54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229600" cy="42865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Леня Голиков</a:t>
            </a:r>
            <a:endParaRPr lang="ru-RU" sz="4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41696"/>
            <a:ext cx="9144000" cy="101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Когда его родное село захватил враг, мальчик ушел к партизанам. Не раз он ходил в разведку, приносил важные сведения в партизанский отряд. Был в его жизни бой, который он вел один на один с фашистским генералом. Граната, брошенная мальчиком подбила машину. +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Из нее выбрался гитлеровец с портфелем в руках и, отстреливаясь, бросился бежать. Мальчик – за ним. Почти километр он преследовал врага и наконец убил его. В портфеле оказались очень важные документы. +</a:t>
            </a:r>
            <a:endParaRPr lang="ru-RU" sz="2000" dirty="0">
              <a:solidFill>
                <a:srgbClr val="FFFF00"/>
              </a:solidFill>
              <a:latin typeface="Cambri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Штаб партизан немедленно переправил их самолетом в Москву. Но вскоре юный герой погиб. Ему было присвоено звание Героя Советского Союза.</a:t>
            </a:r>
          </a:p>
          <a:p>
            <a:pPr lvl="0" algn="ctr">
              <a:lnSpc>
                <a:spcPts val="2000"/>
              </a:lnSpc>
            </a:pP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Имя героя?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729666" y="5429264"/>
            <a:ext cx="414334" cy="342896"/>
          </a:xfrm>
          <a:prstGeom prst="plaqu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7" grpId="0"/>
      <p:bldP spid="7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962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Вместе с сестрой он ушел в лес к партизанам. Стал разведчиком в штабе партизанской бригады, доставлял командованию ценные сведения. Минировал железную дорогу, участвовал в боях. Погиб в бою. +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5143504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Пионеры -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teachpro.ru/source/obz11/Html/der11163.files/image001.jpg"/>
          <p:cNvPicPr>
            <a:picLocks noChangeAspect="1" noChangeArrowheads="1"/>
          </p:cNvPicPr>
          <p:nvPr/>
        </p:nvPicPr>
        <p:blipFill>
          <a:blip r:embed="rId2" cstate="print"/>
          <a:srcRect l="3949" t="3958" r="5221" b="3034"/>
          <a:stretch>
            <a:fillRect/>
          </a:stretch>
        </p:blipFill>
        <p:spPr>
          <a:xfrm>
            <a:off x="1928794" y="571480"/>
            <a:ext cx="5355572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143644"/>
            <a:ext cx="8229600" cy="50005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Марат </a:t>
            </a:r>
            <a:r>
              <a:rPr lang="ru-RU" sz="440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Казей</a:t>
            </a:r>
            <a:endParaRPr lang="ru-RU" sz="4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Сражался до последнего патрона, а когда у него осталась лишь одна граната, подпустил врагов ближе и взорвал их и себя. За мужество и отвагу был удостоен звания героя Советского Союза.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Его имя?</a:t>
            </a:r>
            <a:endParaRPr lang="ru-R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Табличка 7">
            <a:hlinkClick r:id="rId4" action="ppaction://hlinksldjump"/>
          </p:cNvPr>
          <p:cNvSpPr/>
          <p:nvPr/>
        </p:nvSpPr>
        <p:spPr>
          <a:xfrm>
            <a:off x="8729666" y="5643578"/>
            <a:ext cx="414334" cy="342896"/>
          </a:xfrm>
          <a:prstGeom prst="plaqu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/>
          </p:cNvSpPr>
          <p:nvPr/>
        </p:nvSpPr>
        <p:spPr>
          <a:xfrm>
            <a:off x="1500166" y="2428868"/>
            <a:ext cx="364333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ПИОНЕРЫ-ГЕРОИ</a:t>
            </a:r>
            <a:endParaRPr kumimoji="0" lang="ru-RU" sz="3200" b="1" i="0" u="none" strike="noStrike" kern="1200" normalizeH="0" baseline="0" noProof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785786" y="1785926"/>
            <a:ext cx="2143140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ПОДВИГИ</a:t>
            </a:r>
            <a:endParaRPr kumimoji="0" lang="ru-RU" sz="3200" b="1" i="0" u="none" strike="noStrike" kern="1200" normalizeH="0" baseline="0" noProof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0" y="1071546"/>
            <a:ext cx="164304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ГЕРОИ</a:t>
            </a:r>
            <a:endParaRPr kumimoji="0" lang="ru-RU" sz="3200" b="1" i="0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428860" y="3071810"/>
            <a:ext cx="385765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solidFill>
                  <a:srgbClr val="FCAEE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ОРУЖИЕ ПОБЕДЫ</a:t>
            </a:r>
            <a:endParaRPr kumimoji="0" lang="ru-RU" sz="3200" b="1" i="0" u="none" strike="noStrike" kern="1200" normalizeH="0" baseline="0" noProof="0" dirty="0">
              <a:ln w="11430"/>
              <a:solidFill>
                <a:srgbClr val="FCAEE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5072066" y="4714884"/>
            <a:ext cx="3500430" cy="8572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МЕСТА 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kumimoji="0" lang="ru-RU" sz="3200" b="1" i="0" u="none" strike="noStrike" kern="1200" normalizeH="0" baseline="0" noProof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БОЕВОЙ СЛАВЫ</a:t>
            </a:r>
            <a:endParaRPr kumimoji="0" lang="ru-RU" sz="3200" b="1" i="0" u="none" strike="noStrike" kern="1200" normalizeH="0" baseline="0" noProof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4071934" y="3714752"/>
            <a:ext cx="3429024" cy="92869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ЧЕТВЕРОНОГИЕ </a:t>
            </a:r>
          </a:p>
          <a:p>
            <a:pPr marL="0" marR="0" lvl="0" indent="0" algn="ctr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СОЛДАТЫ</a:t>
            </a:r>
            <a:endParaRPr kumimoji="0" lang="ru-RU" sz="3200" b="1" i="0" u="none" strike="noStrike" kern="1200" normalizeH="0" baseline="0" noProof="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3010" name="Picture 2" descr="http://img0.liveinternet.ru/images/attach/c/5/86/450/86450442_large_Ordena_Pobeduy__27_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1643042" y="1071546"/>
            <a:ext cx="642942" cy="57150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0"/>
            <a:ext cx="8545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rgbClr val="00B0F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j-lt"/>
              </a:rPr>
              <a:t>Победная   викторина</a:t>
            </a:r>
            <a:endParaRPr lang="ru-RU" sz="5400" b="1" cap="all" dirty="0">
              <a:ln/>
              <a:solidFill>
                <a:srgbClr val="00B0F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j-lt"/>
            </a:endParaRPr>
          </a:p>
        </p:txBody>
      </p:sp>
      <p:pic>
        <p:nvPicPr>
          <p:cNvPr id="16" name="Picture 2" descr="http://img0.liveinternet.ru/images/attach/c/5/86/450/86450442_large_Ordena_Pobeduy__27_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357422" y="1071546"/>
            <a:ext cx="642942" cy="571504"/>
          </a:xfrm>
          <a:prstGeom prst="rect">
            <a:avLst/>
          </a:prstGeom>
          <a:noFill/>
        </p:spPr>
      </p:pic>
      <p:pic>
        <p:nvPicPr>
          <p:cNvPr id="17" name="Picture 2" descr="http://img0.liveinternet.ru/images/attach/c/5/86/450/86450442_large_Ordena_Pobeduy__27_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071802" y="1071546"/>
            <a:ext cx="642942" cy="571504"/>
          </a:xfrm>
          <a:prstGeom prst="rect">
            <a:avLst/>
          </a:prstGeom>
          <a:noFill/>
        </p:spPr>
      </p:pic>
      <p:pic>
        <p:nvPicPr>
          <p:cNvPr id="18" name="Picture 2" descr="http://img0.liveinternet.ru/images/attach/c/5/86/450/86450442_large_Ordena_Pobeduy__27_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786182" y="1071546"/>
            <a:ext cx="642942" cy="571504"/>
          </a:xfrm>
          <a:prstGeom prst="rect">
            <a:avLst/>
          </a:prstGeom>
          <a:noFill/>
        </p:spPr>
      </p:pic>
      <p:pic>
        <p:nvPicPr>
          <p:cNvPr id="19" name="Picture 2" descr="http://img0.liveinternet.ru/images/attach/c/5/86/450/86450442_large_Ordena_Pobeduy__27_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1071546"/>
            <a:ext cx="642942" cy="571504"/>
          </a:xfrm>
          <a:prstGeom prst="rect">
            <a:avLst/>
          </a:prstGeom>
          <a:noFill/>
        </p:spPr>
      </p:pic>
      <p:pic>
        <p:nvPicPr>
          <p:cNvPr id="20" name="Picture 2" descr="http://img0.liveinternet.ru/images/attach/c/5/86/450/86450442_large_Ordena_Pobeduy__27_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86380" y="1071546"/>
            <a:ext cx="642942" cy="571504"/>
          </a:xfrm>
          <a:prstGeom prst="rect">
            <a:avLst/>
          </a:prstGeom>
          <a:noFill/>
        </p:spPr>
      </p:pic>
      <p:pic>
        <p:nvPicPr>
          <p:cNvPr id="21" name="Picture 2" descr="http://img0.liveinternet.ru/images/attach/c/5/86/450/86450442_large_Ordena_Pobeduy__27_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92D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72198" y="1071546"/>
            <a:ext cx="642942" cy="571504"/>
          </a:xfrm>
          <a:prstGeom prst="rect">
            <a:avLst/>
          </a:prstGeom>
          <a:noFill/>
        </p:spPr>
      </p:pic>
      <p:pic>
        <p:nvPicPr>
          <p:cNvPr id="22" name="Picture 2" descr="http://img0.liveinternet.ru/images/attach/c/5/86/450/86450442_large_Ordena_Pobeduy__27_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143240" y="1785926"/>
            <a:ext cx="642942" cy="571504"/>
          </a:xfrm>
          <a:prstGeom prst="rect">
            <a:avLst/>
          </a:prstGeom>
          <a:noFill/>
        </p:spPr>
      </p:pic>
      <p:pic>
        <p:nvPicPr>
          <p:cNvPr id="23" name="Picture 2" descr="http://img0.liveinternet.ru/images/attach/c/5/86/450/86450442_large_Ordena_Pobeduy__27_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235743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" descr="http://img0.liveinternet.ru/images/attach/c/5/86/450/86450442_large_Ordena_Pobeduy__27_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57950" y="307181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" descr="http://img0.liveinternet.ru/images/attach/c/5/86/450/86450442_large_Ordena_Pobeduy__27_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868" y="378619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" descr="http://img0.liveinternet.ru/images/attach/c/5/86/450/86450442_large_Ordena_Pobeduy__27_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01058" y="457200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" descr="http://img0.liveinternet.ru/images/attach/c/5/86/450/86450442_large_Ordena_Pobeduy__27_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857620" y="1785926"/>
            <a:ext cx="642942" cy="571504"/>
          </a:xfrm>
          <a:prstGeom prst="rect">
            <a:avLst/>
          </a:prstGeom>
          <a:noFill/>
        </p:spPr>
      </p:pic>
      <p:pic>
        <p:nvPicPr>
          <p:cNvPr id="28" name="Picture 2" descr="http://img0.liveinternet.ru/images/attach/c/5/86/450/86450442_large_Ordena_Pobeduy__27_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572000" y="1785926"/>
            <a:ext cx="642942" cy="571504"/>
          </a:xfrm>
          <a:prstGeom prst="rect">
            <a:avLst/>
          </a:prstGeom>
          <a:noFill/>
        </p:spPr>
      </p:pic>
      <p:pic>
        <p:nvPicPr>
          <p:cNvPr id="29" name="Picture 2" descr="http://img0.liveinternet.ru/images/attach/c/5/86/450/86450442_large_Ordena_Pobeduy__27_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86380" y="1785926"/>
            <a:ext cx="642942" cy="571504"/>
          </a:xfrm>
          <a:prstGeom prst="rect">
            <a:avLst/>
          </a:prstGeom>
          <a:noFill/>
        </p:spPr>
      </p:pic>
      <p:pic>
        <p:nvPicPr>
          <p:cNvPr id="30" name="Picture 2" descr="http://img0.liveinternet.ru/images/attach/c/5/86/450/86450442_large_Ordena_Pobeduy__27_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00760" y="1785926"/>
            <a:ext cx="642942" cy="571504"/>
          </a:xfrm>
          <a:prstGeom prst="rect">
            <a:avLst/>
          </a:prstGeom>
          <a:noFill/>
        </p:spPr>
      </p:pic>
      <p:pic>
        <p:nvPicPr>
          <p:cNvPr id="31" name="Picture 2" descr="http://img0.liveinternet.ru/images/attach/c/5/86/450/86450442_large_Ordena_Pobeduy__27_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rgbClr val="00B0F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15140" y="1785926"/>
            <a:ext cx="642942" cy="57150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0" y="5580791"/>
            <a:ext cx="7188571" cy="12721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ts val="2300"/>
              </a:lnSpc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</a:rPr>
              <a:t>"ПОДВИГ  ЭТОТ, БУДЕТ  В  ПАМЯТИ   ЖИТЬ </a:t>
            </a:r>
            <a:b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</a:rPr>
              <a:t>И  В  НАШИХ   СЕРДЦАХ   ГОРЕТЬ! </a:t>
            </a:r>
            <a:b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</a:rPr>
              <a:t>ТЕХ, КТО  С  ВРАГОМ   БЫЛ   ГОТОВ  РАЗДЕЛИТЬ, </a:t>
            </a:r>
            <a:b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</a:rPr>
            </a:b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Times New Roman" pitchFamily="18" charset="0"/>
              </a:rPr>
              <a:t>ПОРОВНУ   ТОЛЬКО   СМЕРТЬ!"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3" name="Picture 2" descr="http://img0.liveinternet.ru/images/attach/c/5/86/450/86450442_large_Ordena_Pobeduy__27_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4942" y="242886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2" descr="http://img0.liveinternet.ru/images/attach/c/5/86/450/86450442_large_Ordena_Pobeduy__27_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929322" y="242886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2" descr="http://img0.liveinternet.ru/images/attach/c/5/86/450/86450442_large_Ordena_Pobeduy__27_.pn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643702" y="242886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2" descr="http://img0.liveinternet.ru/images/attach/c/5/86/450/86450442_large_Ordena_Pobeduy__27_.pn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358082" y="242886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2" descr="http://img0.liveinternet.ru/images/attach/c/5/86/450/86450442_large_Ordena_Pobeduy__27_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14348" y="235743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2" descr="http://img0.liveinternet.ru/images/attach/c/5/86/450/86450442_large_Ordena_Pobeduy__27_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72330" y="307181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2" descr="http://img0.liveinternet.ru/images/attach/c/5/86/450/86450442_large_Ordena_Pobeduy__27_.pn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786710" y="307181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2" descr="http://img0.liveinternet.ru/images/attach/c/5/86/450/86450442_large_Ordena_Pobeduy__27_.png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928794" y="307181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2" descr="http://img0.liveinternet.ru/images/attach/c/5/86/450/86450442_large_Ordena_Pobeduy__27_.pn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142976" y="307181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Picture 2" descr="http://img0.liveinternet.ru/images/attach/c/5/86/450/86450442_large_Ordena_Pobeduy__27_.pn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57158" y="307181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Picture 2" descr="http://img0.liveinternet.ru/images/attach/c/5/86/450/86450442_large_Ordena_Pobeduy__27_.pn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488" y="378619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Picture 2" descr="http://img0.liveinternet.ru/images/attach/c/5/86/450/86450442_large_Ordena_Pobeduy__27_.pn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3108" y="378619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Picture 2" descr="http://img0.liveinternet.ru/images/attach/c/5/86/450/86450442_large_Ordena_Pobeduy__27_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28728" y="378619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Picture 2" descr="http://img0.liveinternet.ru/images/attach/c/5/86/450/86450442_large_Ordena_Pobeduy__27_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378619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2" descr="http://img0.liveinternet.ru/images/attach/c/5/86/450/86450442_large_Ordena_Pobeduy__27_.pn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15338" y="378619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2" descr="http://img0.liveinternet.ru/images/attach/c/5/86/450/86450442_large_Ordena_Pobeduy__27_.pn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3786190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2" descr="http://img0.liveinternet.ru/images/attach/c/5/86/450/86450442_large_Ordena_Pobeduy__27_.png">
            <a:hlinkClick r:id="rId36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500562" y="457200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Picture 2" descr="http://img0.liveinternet.ru/images/attach/c/5/86/450/86450442_large_Ordena_Pobeduy__27_.pn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14744" y="457200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Picture 2" descr="http://img0.liveinternet.ru/images/attach/c/5/86/450/86450442_large_Ordena_Pobeduy__27_.pn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28926" y="457200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2" descr="http://img0.liveinternet.ru/images/attach/c/5/86/450/86450442_large_Ordena_Pobeduy__27_.png">
            <a:hlinkClick r:id="rId39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143108" y="4572008"/>
            <a:ext cx="642942" cy="571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2" descr="http://img0.liveinternet.ru/images/attach/c/5/86/450/86450442_large_Ordena_Pobeduy__27_.pn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4572008"/>
            <a:ext cx="642942" cy="571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>
                      <p:stCondLst>
                        <p:cond delay="0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4" fill="hold">
                      <p:stCondLst>
                        <p:cond delay="0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2" fill="hold">
                      <p:stCondLst>
                        <p:cond delay="0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4786314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Пионеры -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C:\Documents and Settings\1\Рабочий стол\герои\kamani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5445387" cy="52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215082"/>
            <a:ext cx="8229600" cy="42860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Аркадий </a:t>
            </a:r>
            <a:r>
              <a:rPr lang="ru-RU" sz="440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Каманин</a:t>
            </a:r>
            <a:endParaRPr lang="ru-RU" sz="4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841696"/>
            <a:ext cx="9144000" cy="1016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Он пользовался любым случаем, чтобы подняться в небо. Однажды, во время воздушного боя вражеской пулей было разбито стекло кабины. Летчика ослепило. Теряя сознание, он успел передать управление самолетом, и мальчик сумел довести и посадить самолет на свой </a:t>
            </a:r>
            <a:r>
              <a:rPr lang="ru-RU" sz="2000" dirty="0" err="1" smtClean="0">
                <a:solidFill>
                  <a:srgbClr val="FFFF00"/>
                </a:solidFill>
                <a:latin typeface="+mj-lt"/>
              </a:rPr>
              <a:t>аэродром.+</a:t>
            </a: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 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После этого ему разрешили всерьез учиться летному делу. Вскоре он начал летать самостоятельно. Однажды с высоты юный пилот увидел наш самолет, подбитый фашистами. +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238022"/>
            <a:ext cx="9144000" cy="61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Под сильнейшим минометным огнем он приземлился, перенес летчика в свой самолет, поднялся в воздух и вернулся к своим.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Имя героя?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00042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729666" y="5357826"/>
            <a:ext cx="414334" cy="342896"/>
          </a:xfrm>
          <a:prstGeom prst="plaqu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6" grpId="1"/>
      <p:bldP spid="7" grpId="0"/>
      <p:bldP spid="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96226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FF00"/>
                </a:solidFill>
                <a:latin typeface="+mj-lt"/>
              </a:rPr>
              <a:t>Он служил на флоте юнгой. Однажды немецкий корабль открыл огонь по советскому военному катеру. Снаряд попал в моторное отделение. Образовалась пробоина. Вода хлынула в машинное отделение. +</a:t>
            </a:r>
            <a:endParaRPr lang="ru-RU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4572000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Пионеры - 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FFF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Documents and Settings\1\Рабочий стол\герои\саша ковале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00042"/>
            <a:ext cx="5699552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215082"/>
            <a:ext cx="8229600" cy="42862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40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Саша Ковалев</a:t>
            </a:r>
            <a:endParaRPr lang="ru-RU" sz="440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FFFF00"/>
                </a:solidFill>
                <a:latin typeface="Cambria"/>
              </a:rPr>
              <a:t>Юноша своим телом прикрыл пробоину. Машины заработали. Катер ушел от врага. Погиб, но спас всю свою команду и военный катер.  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Его имя?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Табличка 7">
            <a:hlinkClick r:id="rId3" action="ppaction://hlinksldjump"/>
          </p:cNvPr>
          <p:cNvSpPr/>
          <p:nvPr/>
        </p:nvSpPr>
        <p:spPr>
          <a:xfrm>
            <a:off x="8729666" y="5643578"/>
            <a:ext cx="414334" cy="342896"/>
          </a:xfrm>
          <a:prstGeom prst="plaqu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378618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DCF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ОРУЖИЕ ПОБЕДЫ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DCF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2000240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6027003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DCFF0"/>
                </a:solidFill>
                <a:latin typeface="+mj-lt"/>
              </a:rPr>
              <a:t>Так в 30-е годы 20 века называли местность, пострадавшую от бомбовых и артиллерийских ударов.                                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DCFF0"/>
              </a:solidFill>
              <a:effectLst/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780782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DCFF0"/>
                </a:solidFill>
                <a:effectLst/>
                <a:latin typeface="+mj-lt"/>
              </a:rPr>
              <a:t>В технической инструкции к танку Т-28, который был создан в 1930-е годы, написано,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FDCFF0"/>
                </a:solidFill>
                <a:effectLst/>
                <a:latin typeface="+mj-lt"/>
              </a:rPr>
              <a:t> что он должен преодолевать лунные ландшафты. </a:t>
            </a:r>
          </a:p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такое лунный ландшафт?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DCF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0" name="Picture 2" descr="http://waralbum.ru/wp-content/uploads/2012/03/t-28.2057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8001056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абличка 6">
            <a:hlinkClick r:id="rId3" action="ppaction://hlinksldjump"/>
          </p:cNvPr>
          <p:cNvSpPr/>
          <p:nvPr/>
        </p:nvSpPr>
        <p:spPr>
          <a:xfrm>
            <a:off x="8729666" y="5500702"/>
            <a:ext cx="414334" cy="342896"/>
          </a:xfrm>
          <a:prstGeom prst="plaque">
            <a:avLst/>
          </a:prstGeom>
          <a:solidFill>
            <a:srgbClr val="FCAEE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378618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DCF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ОРУЖИЕ ПОБЕДЫ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DCF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2000240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00042"/>
            <a:ext cx="91439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БМ-13 «Катюша» – боевая машина реактивной артиллерии. </a:t>
            </a:r>
            <a:endParaRPr lang="ru-RU" sz="2400" dirty="0"/>
          </a:p>
        </p:txBody>
      </p:sp>
      <p:pic>
        <p:nvPicPr>
          <p:cNvPr id="6146" name="Picture 2" descr="http://neldekstop.ru/uploads/images/k/a/t/katusha_foto_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571612"/>
            <a:ext cx="7715304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500042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Какому оружию бойцы дали ласковое имя «Катюша»?</a:t>
            </a:r>
          </a:p>
        </p:txBody>
      </p:sp>
      <p:pic>
        <p:nvPicPr>
          <p:cNvPr id="6147" name="Picture 3" descr="C:\Documents and Settings\1\Рабочий стол\i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571612"/>
            <a:ext cx="7858180" cy="5072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CC0066"/>
                </a:solidFill>
                <a:latin typeface="+mj-lt"/>
              </a:rPr>
              <a:t>Есть мнение, что она получила такое название от индекса «К» ( завод им. Коминтерна. Фронтовики вообще любили давать прозвища оружию: например, гаубицу М-30 прозвали «матушкой», пушку-гаубицу М-20 – «</a:t>
            </a:r>
            <a:r>
              <a:rPr lang="ru-RU" sz="2000" b="1" dirty="0" err="1" smtClean="0">
                <a:solidFill>
                  <a:srgbClr val="CC0066"/>
                </a:solidFill>
                <a:latin typeface="+mj-lt"/>
              </a:rPr>
              <a:t>Емелькой</a:t>
            </a:r>
            <a:r>
              <a:rPr lang="ru-RU" sz="2000" b="1" dirty="0" smtClean="0">
                <a:solidFill>
                  <a:srgbClr val="CC0066"/>
                </a:solidFill>
                <a:latin typeface="+mj-lt"/>
              </a:rPr>
              <a:t>».)                        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0066"/>
              </a:solidFill>
              <a:latin typeface="+mj-lt"/>
            </a:endParaRPr>
          </a:p>
        </p:txBody>
      </p:sp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729666" y="5429264"/>
            <a:ext cx="414334" cy="342896"/>
          </a:xfrm>
          <a:prstGeom prst="plaque">
            <a:avLst/>
          </a:prstGeom>
          <a:solidFill>
            <a:srgbClr val="FCAEE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378618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DCF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ОРУЖИЕ ПОБЕДЫ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DCF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2000240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428604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Какая боевая машина могла делать «бочку», «штопор» и «петлю Нестерова»?</a:t>
            </a:r>
          </a:p>
        </p:txBody>
      </p:sp>
      <p:pic>
        <p:nvPicPr>
          <p:cNvPr id="5122" name="Picture 2" descr="https://im0-tub-ru.yandex.net/i?id=13d15b1628853aa0b1410bbba23053c9&amp;n=33&amp;h=215&amp;w=3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736"/>
            <a:ext cx="7661837" cy="49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Самолет. Все эти термины – названия фигур высшего пилотажа.               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DCF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4" name="AutoShape 4" descr="https://im0-tub-ru.yandex.net/i?id=80ccee7216e310867e5a606a9eb50020&amp;n=33&amp;h=215&amp;w=36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7" name="AutoShape 7" descr="https://arhivurokov.ru/multiurok/f/f/2/ff2bfc793c14fb432c5a5b1f5441437eede2c86a/no-name_1_19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C:\Documents and Settings\1\Рабочий стол\no-name_1_1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428736"/>
            <a:ext cx="7817225" cy="5184000"/>
          </a:xfrm>
          <a:prstGeom prst="rect">
            <a:avLst/>
          </a:prstGeom>
          <a:noFill/>
        </p:spPr>
      </p:pic>
      <p:sp>
        <p:nvSpPr>
          <p:cNvPr id="10" name="Табличка 9">
            <a:hlinkClick r:id="rId4" action="ppaction://hlinksldjump"/>
          </p:cNvPr>
          <p:cNvSpPr/>
          <p:nvPr/>
        </p:nvSpPr>
        <p:spPr>
          <a:xfrm>
            <a:off x="8729666" y="6143644"/>
            <a:ext cx="414334" cy="342896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378618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DCF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ОРУЖИЕ ПОБЕДЫ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DCF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2000240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04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Они применялись для защиты городов и других объектов при воздушных налетах. </a:t>
            </a:r>
            <a:endParaRPr lang="ru-RU" sz="2400" dirty="0"/>
          </a:p>
        </p:txBody>
      </p:sp>
      <p:pic>
        <p:nvPicPr>
          <p:cNvPr id="4098" name="Picture 2" descr="http://images.vfl.ru/ii/1322252410/891c6745/1988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7956093" cy="50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357166"/>
            <a:ext cx="914400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4. Во время Великой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Отечественной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войны во многих городах использовались аэростаты воздушного заграждения. Для чего они были нужны?</a:t>
            </a:r>
          </a:p>
        </p:txBody>
      </p:sp>
      <p:pic>
        <p:nvPicPr>
          <p:cNvPr id="4100" name="Picture 4" descr="http://zero50x.myjino.ru/allpic/44/6776-img_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0174"/>
            <a:ext cx="8215322" cy="5357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Табличка 7">
            <a:hlinkClick r:id="rId4" action="ppaction://hlinksldjump"/>
          </p:cNvPr>
          <p:cNvSpPr/>
          <p:nvPr/>
        </p:nvSpPr>
        <p:spPr>
          <a:xfrm>
            <a:off x="8729666" y="6215082"/>
            <a:ext cx="414334" cy="342896"/>
          </a:xfrm>
          <a:prstGeom prst="plaque">
            <a:avLst/>
          </a:prstGeom>
          <a:solidFill>
            <a:srgbClr val="FCAEE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378618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DCF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ОРУЖИЕ ПОБЕДЫ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DCF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0042"/>
            <a:ext cx="84804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Пистолет-пулемет Шпагина – «ППШ». </a:t>
            </a:r>
            <a:endParaRPr lang="ru-RU" dirty="0"/>
          </a:p>
        </p:txBody>
      </p:sp>
      <p:sp>
        <p:nvSpPr>
          <p:cNvPr id="3074" name="AutoShape 2" descr="http://static1.repo.aif.ru/1/2d/386030/e3aafc53258f7ebfc3132260b1793cc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 descr="C:\Documents and Settings\1\Рабочий стол\i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0298" y="1357298"/>
            <a:ext cx="3924300" cy="5500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1" y="357166"/>
            <a:ext cx="914400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5. Какое оружие Великой Отечественной войны бойцы называли «папашей»?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164134"/>
            <a:ext cx="250029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Он был основным автоматом времен Второй мировой войны. Первые пистолеты-пулеметы появились еще в 1920-е годы.</a:t>
            </a:r>
          </a:p>
        </p:txBody>
      </p:sp>
      <p:sp>
        <p:nvSpPr>
          <p:cNvPr id="8" name="Табличка 7">
            <a:hlinkClick r:id="rId3" action="ppaction://hlinksldjump"/>
          </p:cNvPr>
          <p:cNvSpPr/>
          <p:nvPr/>
        </p:nvSpPr>
        <p:spPr>
          <a:xfrm>
            <a:off x="8572528" y="6357958"/>
            <a:ext cx="414334" cy="342896"/>
          </a:xfrm>
          <a:prstGeom prst="plaque">
            <a:avLst/>
          </a:prstGeom>
          <a:solidFill>
            <a:srgbClr val="FCAEE6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378618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DCF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ОРУЖИЕ ПОБЕДЫ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FDCF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57148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Т-34  Конструктор  А. Кошкин</a:t>
            </a:r>
            <a:endParaRPr lang="ru-RU" sz="3200" dirty="0">
              <a:solidFill>
                <a:srgbClr val="FDCF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На этом танке через наш город, захваченный фашистами. осенью  1941г. Проехала четверка отважных танкистов.</a:t>
            </a:r>
            <a:endParaRPr lang="ru-RU" sz="1400" dirty="0"/>
          </a:p>
        </p:txBody>
      </p:sp>
      <p:pic>
        <p:nvPicPr>
          <p:cNvPr id="2050" name="Picture 2" descr="http://cdn2.russian7.ru/wp-content/uploads/2015/11/20100620-t3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357298"/>
            <a:ext cx="6627685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357166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3200" b="1" dirty="0" smtClean="0">
                <a:solidFill>
                  <a:srgbClr val="FDCF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Назовите аббревиатуры  отечественного танка, который  стал легендой Второй Мировой войны? </a:t>
            </a:r>
          </a:p>
        </p:txBody>
      </p:sp>
      <p:sp>
        <p:nvSpPr>
          <p:cNvPr id="9" name="Табличка 8">
            <a:hlinkClick r:id="rId3" action="ppaction://hlinksldjump"/>
          </p:cNvPr>
          <p:cNvSpPr/>
          <p:nvPr/>
        </p:nvSpPr>
        <p:spPr>
          <a:xfrm>
            <a:off x="8501090" y="5715016"/>
            <a:ext cx="414334" cy="342896"/>
          </a:xfrm>
          <a:prstGeom prst="plaqu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535781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ЧЕТВЕРОНОГИЕ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СОЛДАТЫ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928926" y="6088559"/>
            <a:ext cx="348973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Верблюды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Этих животных часто называют «кораблями пустыни». В Астрахани была сформирована 28-я резервная армия, основную тягловую силу которой они и составляли. +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1026" name="Picture 2" descr="C:\Documents and Settings\1\Рабочий стол\фото к войне\0_1210e1_d8ec21a_orig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785786" y="428604"/>
            <a:ext cx="7493145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1\Рабочий стол\фото к войне\пам вер.jpg"/>
          <p:cNvPicPr>
            <a:picLocks noChangeAspect="1" noChangeArrowheads="1"/>
          </p:cNvPicPr>
          <p:nvPr/>
        </p:nvPicPr>
        <p:blipFill>
          <a:blip r:embed="rId3" cstate="email">
            <a:lum bright="20000" contrast="10000"/>
          </a:blip>
          <a:srcRect/>
          <a:stretch>
            <a:fillRect/>
          </a:stretch>
        </p:blipFill>
        <p:spPr bwMode="auto">
          <a:xfrm>
            <a:off x="0" y="428604"/>
            <a:ext cx="4224000" cy="3168000"/>
          </a:xfrm>
          <a:prstGeom prst="ellipse">
            <a:avLst/>
          </a:prstGeom>
          <a:ln w="63500" cap="rnd">
            <a:solidFill>
              <a:srgbClr val="B5397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6029888"/>
            <a:ext cx="9144000" cy="828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00"/>
              </a:lnSpc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ambria"/>
              </a:rPr>
              <a:t>Несколько животных даже приняли участие в штурме Берлина. Один из них по кличке Яшка, тянул пушку. В Ахтубинске, под Астраханью, даже установлен памятник этим помощникам советских солдат.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00364" y="1500174"/>
            <a:ext cx="4357718" cy="342902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501090" y="5572140"/>
            <a:ext cx="414334" cy="342896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7" grpId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535781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ЧЕТВЕРОНОГИЕ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СОЛДАТЫ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Эти четвероногие друзья человека во время Великой Отечественной войны были и саперами, и санитарами, и связистами. А знаменитый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Джульбарс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даже награжден медалью «За боевые заслуги» и участвовал в Параде Победы.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2050" name="Picture 2" descr="C:\Documents and Settings\1\Рабочий стол\фото к войне\соба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80"/>
            <a:ext cx="7016520" cy="51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4678" y="6088559"/>
            <a:ext cx="25660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Собаки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000232" y="3143248"/>
            <a:ext cx="2928958" cy="21431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43636" y="2714620"/>
            <a:ext cx="1000132" cy="64294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7286644" y="2214554"/>
            <a:ext cx="1000132" cy="64294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Documents and Settings\1\Рабочий стол\фото к войне\пам соб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0" y="571480"/>
            <a:ext cx="3744000" cy="2808000"/>
          </a:xfrm>
          <a:prstGeom prst="ellipse">
            <a:avLst/>
          </a:prstGeom>
          <a:ln w="63500" cap="rnd">
            <a:solidFill>
              <a:srgbClr val="B5397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52" name="Picture 4" descr="C:\Documents and Settings\1\Рабочий стол\фото к войне\собаки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20600" y="3643314"/>
            <a:ext cx="3623400" cy="3071834"/>
          </a:xfrm>
          <a:prstGeom prst="ellipse">
            <a:avLst/>
          </a:prstGeom>
          <a:ln w="63500" cap="rnd">
            <a:solidFill>
              <a:srgbClr val="B5397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Табличка 10">
            <a:hlinkClick r:id="rId5" action="ppaction://hlinksldjump"/>
          </p:cNvPr>
          <p:cNvSpPr/>
          <p:nvPr/>
        </p:nvSpPr>
        <p:spPr>
          <a:xfrm>
            <a:off x="8572528" y="6357958"/>
            <a:ext cx="414334" cy="342896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50016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Documents and Settings\1\Рабочий стол\герои\герой-Кожедуб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285728"/>
            <a:ext cx="4615383" cy="5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ttp://ordenrf.ru/upload/novosty-info/trizhdy-geroy-sssr-ivan-kozhedub-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42852"/>
            <a:ext cx="4643470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Свой первый подвиг  этот летчик совершил летом 1943 года, будучи командиром эскадрильи на Курской дуге – сбил фашистский бомбардировщик. На следующий день им был уничтожен еще один самолет, а буквально через несколько дней - еще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два!+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 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Cambria"/>
              </a:rPr>
              <a:t>Среди которых - два бомбардировщика, три штурмовика, один реактивный истребитель и 17 пикирующих бомбардировщиков. Это был лучший летчик-истребитель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, ставший трижды Героем Советского Союза.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4622"/>
            <a:ext cx="9144000" cy="863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Cambria"/>
              </a:rPr>
              <a:t>К февралю  1944 им уничтожено 20 фашистских самолетов. В августе 1944 он сбил еще 24. А к концу ВОВ гвардии майор  имел на своем счету уже 62 уничтоженных в воздухе противника. +</a:t>
            </a:r>
            <a:endParaRPr lang="ru-RU" dirty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996226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 1. За героические подвиги в ВО войне звания Героя Советского Союза удостоены свыше 11 тыс. человек (часть – посмертно), из них 104 – дважды, трое – трижды : Г.К.Жуков, А.И. Покрышкин и этот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летчик.+</a:t>
            </a:r>
            <a:endParaRPr lang="ru-RU" sz="20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643042" y="5786430"/>
            <a:ext cx="6072230" cy="107157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rgbClr val="92D050"/>
                </a:solidFill>
                <a:latin typeface="+mj-lt"/>
              </a:rPr>
              <a:t>Иван Никитович </a:t>
            </a:r>
            <a:r>
              <a:rPr kumimoji="0" lang="ru-RU" sz="4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D050"/>
                </a:solidFill>
                <a:uLnTx/>
                <a:uFillTx/>
                <a:latin typeface="+mj-lt"/>
                <a:ea typeface="+mj-ea"/>
                <a:cs typeface="+mj-cs"/>
              </a:rPr>
              <a:t>Кожедуб</a:t>
            </a:r>
            <a:endParaRPr kumimoji="0" lang="ru-RU" sz="40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Табличка 13">
            <a:hlinkClick r:id="rId5" action="ppaction://hlinksldjump"/>
          </p:cNvPr>
          <p:cNvSpPr/>
          <p:nvPr/>
        </p:nvSpPr>
        <p:spPr>
          <a:xfrm>
            <a:off x="8572528" y="5286388"/>
            <a:ext cx="414334" cy="342896"/>
          </a:xfrm>
          <a:prstGeom prst="plaqu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9" grpId="0"/>
      <p:bldP spid="9" grpId="1"/>
      <p:bldP spid="34817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535781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ЧЕТВЕРОНОГИЕ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СОЛДАТЫ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Эти домашние хищники помогли блокадному Ленинграду избавиться от полчища крыс, которое уничтожало и без того скудные запасы продовольствия. Их еще называли « мяукающей дивизией».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14678" y="6088559"/>
            <a:ext cx="248427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Кошки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5" name="Picture 5" descr="C:\Documents and Settings\1\Рабочий стол\животные на войне\trogatelnye-fotografii-vremen-velikoy-otechestvennoy-voyny-12-foto_494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500042"/>
            <a:ext cx="4643438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C:\Documents and Settings\1\Рабочий стол\животные на войне\9126214_a0fd8e2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500042"/>
            <a:ext cx="4171963" cy="5529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0" y="2571744"/>
            <a:ext cx="1357290" cy="135732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15140" y="3571876"/>
            <a:ext cx="1357290" cy="135732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572528" y="6357958"/>
            <a:ext cx="414334" cy="342896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535781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ЧЕТВЕРОНОГИЕ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СОЛДАТЫ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Белорусские партизаны, чтобы скрыть свои передвижения от немцев, приручили этих  лесных рогатых животных ( по другим сведениям. Их доставили из </a:t>
            </a:r>
            <a:r>
              <a:rPr lang="ru-RU" sz="2000" dirty="0" err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Волосовского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 питомника Ленинградской области). Немцы искали лошадиные следы, а на эти не обращали внимания.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pic>
        <p:nvPicPr>
          <p:cNvPr id="4099" name="Picture 3" descr="C:\Documents and Settings\1\Рабочий стол\животные на войне\salle_02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38194" cy="52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Овал 7"/>
          <p:cNvSpPr/>
          <p:nvPr/>
        </p:nvSpPr>
        <p:spPr>
          <a:xfrm>
            <a:off x="285720" y="1000108"/>
            <a:ext cx="5429288" cy="4714908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1\Рабочий стол\животные на войне\лос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2575" y="500042"/>
            <a:ext cx="3781425" cy="52149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857620" y="6088559"/>
            <a:ext cx="19575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Лоси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729666" y="5357826"/>
            <a:ext cx="414334" cy="342896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557213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ЧЕТВЕРОНОГИЕ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СОЛДАТЫ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1" name="Picture 3" descr="C:\Documents and Settings\1\Рабочий стол\фото к войне\олен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656528" cy="49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57224" y="571480"/>
            <a:ext cx="4357718" cy="492922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C:\Documents and Settings\1\Рабочий стол\животные на войне\b383b321dc09c8af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000364" y="4643422"/>
            <a:ext cx="6143636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428860" y="571480"/>
            <a:ext cx="508119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Северные олени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172" name="Picture 4" descr="C:\Documents and Settings\1\Рабочий стол\фото к войне\пам оленям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4482000"/>
            <a:ext cx="2512571" cy="2376000"/>
          </a:xfrm>
          <a:prstGeom prst="ellipse">
            <a:avLst/>
          </a:prstGeom>
          <a:ln w="63500" cap="rnd">
            <a:solidFill>
              <a:srgbClr val="B5397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0" y="5842337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На самом севере, на Карельском фронте, на выручку нашей 14-й армии пришло это животное. Сквозь пургу, через глубокие снежные завалы и каменные россыпи, они вывезли с поля боя более десяти тысяч раненых, перевезли сотни тонн военных грузов. 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" name="Табличка 9">
            <a:hlinkClick r:id="rId5" action="ppaction://hlinksldjump"/>
          </p:cNvPr>
          <p:cNvSpPr/>
          <p:nvPr/>
        </p:nvSpPr>
        <p:spPr>
          <a:xfrm>
            <a:off x="8572528" y="4214818"/>
            <a:ext cx="414334" cy="342896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628651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ЧЕТВЕРОНОГИЕ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СОЛДАТЫ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14348" y="5786454"/>
            <a:ext cx="200657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Кони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6150" name="Picture 6" descr="C:\Documents and Settings\1\Рабочий стол\фото к войне\кон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500042"/>
            <a:ext cx="7620000" cy="512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Documents and Settings\1\Рабочий стол\фото к войне\кони 1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5115857" y="3942000"/>
            <a:ext cx="4028143" cy="2916000"/>
          </a:xfrm>
          <a:prstGeom prst="ellipse">
            <a:avLst/>
          </a:prstGeom>
          <a:ln w="63500" cap="rnd">
            <a:solidFill>
              <a:srgbClr val="B5397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Овал 8"/>
          <p:cNvSpPr/>
          <p:nvPr/>
        </p:nvSpPr>
        <p:spPr>
          <a:xfrm>
            <a:off x="2428860" y="1928802"/>
            <a:ext cx="4214842" cy="21431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611505"/>
            <a:ext cx="9144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Это животное  страдало и погибало на войне гораздо чаще человека, а отношение к нему было не всегда гуманным. Остается  основной тягловой силой армии даже с наступлением эры техники. В составе только одной немецкой пехотной дивизии  их было около 5 тысяч.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В составе Красной Армии на начало войны  их находилось без малого два миллиона 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" name="Табличка 7">
            <a:hlinkClick r:id="rId4" action="ppaction://hlinksldjump"/>
          </p:cNvPr>
          <p:cNvSpPr/>
          <p:nvPr/>
        </p:nvSpPr>
        <p:spPr>
          <a:xfrm>
            <a:off x="8572528" y="3857628"/>
            <a:ext cx="414334" cy="342896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6286512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ЧЕТВЕРОНОГИЕ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СОЛДАТЫ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252706"/>
            <a:ext cx="8715404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+mj-lt"/>
              </a:rPr>
              <a:t>Эта птица издревле считалась символом мира, но во время Второй мировой войны отважно выполняла работу почтальона.</a:t>
            </a:r>
            <a:endParaRPr lang="ru-RU" sz="2000" dirty="0">
              <a:solidFill>
                <a:schemeClr val="accent5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3074" name="Picture 2" descr="C:\Documents and Settings\1\Рабочий стол\фото к войне\голуб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71480"/>
            <a:ext cx="8820969" cy="56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85984" y="6088559"/>
            <a:ext cx="246105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Голубь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075" name="Picture 3" descr="C:\Documents and Settings\1\Рабочий стол\фото к войне\голу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86" y="4410000"/>
            <a:ext cx="4211614" cy="2448000"/>
          </a:xfrm>
          <a:prstGeom prst="ellipse">
            <a:avLst/>
          </a:prstGeom>
          <a:ln w="63500" cap="rnd">
            <a:solidFill>
              <a:srgbClr val="B53974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2000232" y="3286124"/>
            <a:ext cx="2928958" cy="214314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абличка 7">
            <a:hlinkClick r:id="rId4" action="ppaction://hlinksldjump"/>
          </p:cNvPr>
          <p:cNvSpPr/>
          <p:nvPr/>
        </p:nvSpPr>
        <p:spPr>
          <a:xfrm>
            <a:off x="8572528" y="6357958"/>
            <a:ext cx="414334" cy="342896"/>
          </a:xfrm>
          <a:prstGeom prst="plaque">
            <a:avLst/>
          </a:pr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571500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МЕСТА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БОЕВОЙ СЛАВЫ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6699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http://moscowwalks.ru/2011/warmoscow/image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2285968"/>
            <a:ext cx="6643734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86116" y="500042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МОСКВА</a:t>
            </a: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          </a:t>
            </a:r>
            <a:endParaRPr lang="ru-RU" sz="2400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201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1. Этот город немцы хотели захватить больше всего. Сражение за него в первый год войны длилось несколько месяцев. Взять его фашисты не смогли и были отброшены на много километров.</a:t>
            </a:r>
          </a:p>
        </p:txBody>
      </p:sp>
      <p:pic>
        <p:nvPicPr>
          <p:cNvPr id="14340" name="Picture 4" descr="http://akademicheskiymedia.ru/upload/iblock/7d7/7d7ac8677ec8ceec648a3a35d5d7ff7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142984"/>
            <a:ext cx="8358246" cy="5500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42" name="AutoShape 6" descr="https://s.pfst.net/2010.01/3277264016dbe93251842f9d4337da10107d1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4" name="AutoShape 8" descr="https://s.pfst.net/2010.01/3277264016dbe93251842f9d4337da10107d1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6" name="AutoShape 10" descr="https://s.pfst.net/2010.01/3277264016dbe93251842f9d4337da10107d1_b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7" name="Picture 11" descr="C:\Documents and Settings\1\Рабочий стол\3277264016dbe93251842f9d4337da10107d1_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36000" y="4302000"/>
            <a:ext cx="3408000" cy="255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Табличка 10">
            <a:hlinkClick r:id="rId5" action="ppaction://hlinksldjump"/>
          </p:cNvPr>
          <p:cNvSpPr/>
          <p:nvPr/>
        </p:nvSpPr>
        <p:spPr>
          <a:xfrm>
            <a:off x="8729666" y="6357958"/>
            <a:ext cx="414334" cy="342896"/>
          </a:xfrm>
          <a:prstGeom prst="plaque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571500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МЕСТА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БОЕВОЙ СЛАВЫ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6699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71480"/>
            <a:ext cx="79073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  <a:ea typeface="Times New Roman" pitchFamily="18" charset="0"/>
                <a:cs typeface="Times New Roman" pitchFamily="18" charset="0"/>
              </a:rPr>
              <a:t>Сталинградской.  </a:t>
            </a:r>
            <a:r>
              <a:rPr lang="ru-RU" sz="44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200дней. </a:t>
            </a:r>
            <a:endParaRPr lang="ru-RU" sz="4400" dirty="0">
              <a:solidFill>
                <a:srgbClr val="6699FF"/>
              </a:solidFill>
            </a:endParaRPr>
          </a:p>
        </p:txBody>
      </p:sp>
      <p:pic>
        <p:nvPicPr>
          <p:cNvPr id="13314" name="Picture 2" descr="http://kartinkinaden.ru/uploads/posts/2016-07/1468406029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85926"/>
            <a:ext cx="9144000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s://im0-tub-ru.yandex.net/i?id=865867fa6f9de7c68ca750b80477c96d&amp;n=33&amp;h=215&amp;w=28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775884" cy="507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абличка 6">
            <a:hlinkClick r:id="rId4" action="ppaction://hlinksldjump"/>
          </p:cNvPr>
          <p:cNvSpPr/>
          <p:nvPr/>
        </p:nvSpPr>
        <p:spPr>
          <a:xfrm>
            <a:off x="8572528" y="6357958"/>
            <a:ext cx="414334" cy="342896"/>
          </a:xfrm>
          <a:prstGeom prst="plaque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2. В ходе какой битвы Великой Отечественной войны шли бои за Мамаев курган? Сколько дней продолжалась решающая битва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4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3. В ходе какой битвы произошло крупнейшее танковое сражение Великой Отечественной и Второй мировой войны. </a:t>
            </a: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507206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МЕСТА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БОЕВОЙ СЛАВЫ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6699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428604"/>
            <a:ext cx="28101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Курской</a:t>
            </a:r>
            <a:r>
              <a:rPr lang="ru-RU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   </a:t>
            </a:r>
            <a:endParaRPr lang="ru-RU" dirty="0"/>
          </a:p>
        </p:txBody>
      </p:sp>
      <p:pic>
        <p:nvPicPr>
          <p:cNvPr id="12290" name="Picture 2" descr="http://www.tourprom.ru/site_media/images/poiphoto/di2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571612"/>
            <a:ext cx="9144000" cy="43577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840477"/>
            <a:ext cx="8572528" cy="101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В районе посёлка Прохоровка Белгородской области, 12 июля 1943 г. с обеих сторон участвовало до 1200 танков и самоходных орудий. </a:t>
            </a:r>
            <a:endParaRPr lang="ru-RU" dirty="0"/>
          </a:p>
        </p:txBody>
      </p:sp>
      <p:sp>
        <p:nvSpPr>
          <p:cNvPr id="12292" name="AutoShape 4" descr="https://arhivurokov.ru/kopilka/uploads/user_file_54abae051c454/img_user_file_54abae051c454_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3" name="Picture 5" descr="C:\Documents and Settings\1\Рабочий стол\img_user_file_54abae051c454_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071546"/>
            <a:ext cx="8128000" cy="5786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572528" y="6357958"/>
            <a:ext cx="414334" cy="342896"/>
          </a:xfrm>
          <a:prstGeom prst="plaque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7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919281"/>
            <a:ext cx="91440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Отсюда из братской могилы на 41-м км. Ленинградского шоссе был взят прах неизвестного солдата, перенесен и захоронен в Александровском саду. Назовите город</a:t>
            </a:r>
          </a:p>
        </p:txBody>
      </p:sp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571500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МЕСТА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БОЕВОЙ СЛАВЫ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6699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428604"/>
            <a:ext cx="4929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Зеленоград</a:t>
            </a:r>
            <a:endParaRPr lang="ru-RU" sz="2800" dirty="0">
              <a:solidFill>
                <a:srgbClr val="6699FF"/>
              </a:solidFill>
            </a:endParaRPr>
          </a:p>
        </p:txBody>
      </p:sp>
      <p:pic>
        <p:nvPicPr>
          <p:cNvPr id="11266" name="Picture 2" descr="http://3.bp.blogspot.com/-HJHdu5OJzuw/VVe-SaeZ6KI/AAAAAAAA3Vs/yWhC8iROUZ4/s1600/%D0%90.%2B%D0%93%D0%BE%D1%80%D0%BF%D0%B5%D0%BD%D0%BA%D0%BE.%2B%D0%91%D0%BE%D0%B9%2B%D0%BF%D0%BE%D0%B4%2B%D1%81%D1%82%D0%B0%D0%BD%D1%86%D0%B8%D0%B5%D0%B9%2B%D0%9A%D1%80%D1%8E%D0%BA%D0%BE%D0%B2%D0%B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736"/>
            <a:ext cx="8610600" cy="4529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153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4. Недалеко от этого города близ Москвы в декабре 1941г. в районе поселков Крюково и Каменка шли ожесточенные бои частей 16-й армии с фашистами. </a:t>
            </a:r>
          </a:p>
        </p:txBody>
      </p:sp>
      <p:pic>
        <p:nvPicPr>
          <p:cNvPr id="11268" name="Picture 4" descr="http://www.zelao.ru/files/cache/900x600_adaptiveResize_shty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7429520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7" descr="C:\Documents and Settings\1\Рабочий стол\i (2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40459" y="1142984"/>
            <a:ext cx="3803541" cy="5715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Табличка 8">
            <a:hlinkClick r:id="rId5" action="ppaction://hlinksldjump"/>
          </p:cNvPr>
          <p:cNvSpPr/>
          <p:nvPr/>
        </p:nvSpPr>
        <p:spPr>
          <a:xfrm>
            <a:off x="8501090" y="6286520"/>
            <a:ext cx="414334" cy="342896"/>
          </a:xfrm>
          <a:prstGeom prst="plaque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571500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МЕСТА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БОЕВОЙ СЛАВЫ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6699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2000240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9218" name="Picture 2" descr="http://rshew-42.narod.ru/200/pictures/diara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00240"/>
            <a:ext cx="9144001" cy="26193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840588"/>
            <a:ext cx="9144000" cy="2017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5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7-10 августа с обеих сторон участвовало 1500 танков. А во время  весенне-зимней операции «Марс» только с нашей стороны было задействовано 3300 танков. В ходе операции здесь погибло около 2млн. 60 тыс. человек. Назовите город близ которого происходило сражение.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5. Это место в нашей области близ районного города стало плацдармом крупнейшего танкового сражения в 1942 1943гг.  </a:t>
            </a:r>
          </a:p>
        </p:txBody>
      </p:sp>
      <p:pic>
        <p:nvPicPr>
          <p:cNvPr id="9220" name="Picture 4" descr="http://shlessser.users.photofile.ru/photo/shlessser/2590787/xlarge/489110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928670"/>
            <a:ext cx="3929058" cy="5929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4" name="Picture 8" descr="http://www.pomnivoinu.ru/img/marks/7947/card/1249296180_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286256"/>
            <a:ext cx="5214942" cy="257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http://memory-tour.ru/files/images/izobrazheniya/Tverskaya_obl/1/1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928670"/>
            <a:ext cx="4073074" cy="356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000496" y="428604"/>
            <a:ext cx="1411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РЖЕВ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 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6" descr="http://www.newsvet-tur.ru/images/rzhev/1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1000108"/>
            <a:ext cx="3497136" cy="3286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Табличка 11">
            <a:hlinkClick r:id="rId7" action="ppaction://hlinksldjump"/>
          </p:cNvPr>
          <p:cNvSpPr/>
          <p:nvPr/>
        </p:nvSpPr>
        <p:spPr>
          <a:xfrm>
            <a:off x="8572528" y="6515104"/>
            <a:ext cx="414334" cy="342896"/>
          </a:xfrm>
          <a:prstGeom prst="plaque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571604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Маресьев Алексей Петр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14290"/>
            <a:ext cx="4357718" cy="543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2. Его подвиг  лег в основу школьного курса советской литературы.</a:t>
            </a: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 Истребитель  был сбит в одном из лесных районов Новгородской области, когда тот прикрывал советские бомбардировщики. Летчика тяжело ранило в обе ноги, но он смог совершить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посадку.+</a:t>
            </a: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Cambria"/>
                <a:ea typeface="Times New Roman" pitchFamily="18" charset="0"/>
                <a:cs typeface="Arial" pitchFamily="34" charset="0"/>
              </a:rPr>
              <a:t>Территория вокруг была занята немцами и ему, раненому, сначала на ногах, а потом и ползком пришлось осторожно продвигаться в сторону линии фронта.</a:t>
            </a:r>
            <a:r>
              <a:rPr lang="ru-RU" sz="2000" dirty="0" smtClean="0">
                <a:solidFill>
                  <a:srgbClr val="FFC000"/>
                </a:solidFill>
                <a:latin typeface="Cambria"/>
              </a:rPr>
              <a:t> 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Покалеченные ноги болели, а питаться приходилось шишками, ягодами и корой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деревьев.+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 </a:t>
            </a:r>
          </a:p>
        </p:txBody>
      </p:sp>
      <p:pic>
        <p:nvPicPr>
          <p:cNvPr id="8" name="Рисунок 7" descr="Алексей Маресьев памятник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4429156" cy="5750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0" y="4500570"/>
            <a:ext cx="9144000" cy="1143032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lnSpc>
                <a:spcPts val="4200"/>
              </a:lnSpc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Летчик Алексей Петрович </a:t>
            </a: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Маресьев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990390"/>
            <a:ext cx="9144000" cy="86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героя. Чем закончилась его история? Кто прославил его подвиг? Какое отношение этот герой имеет к нашему краю?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Маресьева нашли местные жители, в госпитале  доктор спас жизнь, ампутировав ноги, он смог летать и совершать новые подвиги, за которые получил звание Героя Советского Союза. Прославил его подвиг писатель Б.Полевой в книге «Повесть о настоящем человеке», +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94622"/>
            <a:ext cx="9144000" cy="863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Cambria"/>
              </a:rPr>
              <a:t>живший и работавший в Калинине. Герои повести также жили в деревне Плавни нашей области, прототипом доктора, спасшего жизнь Маресьеву, стал калининский хирург В.Успенский.</a:t>
            </a:r>
            <a:endParaRPr lang="ru-RU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Табличка 13">
            <a:hlinkClick r:id="rId5" action="ppaction://hlinksldjump"/>
          </p:cNvPr>
          <p:cNvSpPr/>
          <p:nvPr/>
        </p:nvSpPr>
        <p:spPr>
          <a:xfrm>
            <a:off x="8572528" y="5286388"/>
            <a:ext cx="414334" cy="342896"/>
          </a:xfrm>
          <a:prstGeom prst="plaqu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7" grpId="0"/>
      <p:bldP spid="7" grpId="1"/>
      <p:bldP spid="5" grpId="0"/>
      <p:bldP spid="9" grpId="0"/>
      <p:bldP spid="9" grpId="1"/>
      <p:bldP spid="11" grpId="0"/>
      <p:bldP spid="11" grpId="1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5715008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МЕСТА</a:t>
            </a:r>
            <a:r>
              <a:rPr kumimoji="0" lang="ru-RU" sz="3200" b="1" i="0" u="none" strike="noStrike" kern="1200" cap="none" spc="0" normalizeH="0" noProof="0" dirty="0" smtClean="0">
                <a:ln w="6350">
                  <a:noFill/>
                </a:ln>
                <a:solidFill>
                  <a:srgbClr val="6699FF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mbria" pitchFamily="18" charset="0"/>
                <a:ea typeface="+mj-ea"/>
                <a:cs typeface="+mj-cs"/>
              </a:rPr>
              <a:t> БОЕВОЙ СЛАВЫ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6699FF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2844" y="2000240"/>
            <a:ext cx="8858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6. Этот город выдержал самую длительную и жестокую блокаду в истории человечества – 900 дней. По разным подсчетам, от голода и болезней умерло около миллиона жителей.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786050" y="428604"/>
            <a:ext cx="37862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6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Ленинград    </a:t>
            </a:r>
            <a:endParaRPr lang="ru-RU" sz="3600" dirty="0">
              <a:solidFill>
                <a:srgbClr val="669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://hram-troicy.prihod.ru/users/67/1167/editor_files/image/blokada-leningra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9144000" cy="4467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6" name="AutoShape 4" descr="https://fs00.infourok.ru/images/doc/249/253524/1/img2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7" name="Picture 5" descr="C:\Documents and Settings\1\Рабочий стол\img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Табличка 8">
            <a:hlinkClick r:id="rId4" action="ppaction://hlinksldjump"/>
          </p:cNvPr>
          <p:cNvSpPr/>
          <p:nvPr/>
        </p:nvSpPr>
        <p:spPr>
          <a:xfrm>
            <a:off x="8572528" y="6357958"/>
            <a:ext cx="414334" cy="342896"/>
          </a:xfrm>
          <a:prstGeom prst="plaque">
            <a:avLst/>
          </a:prstGeom>
          <a:solidFill>
            <a:srgbClr val="6699FF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4744" y="214290"/>
            <a:ext cx="104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Ресурсы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64305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Макарова А.К. Эхо дедовских побед.- Читаем, учимся , играем.- 2017,№2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291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Мишкова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Т. Память о героях.- Классное руководство и воспитание школьников.- 2015, №4.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1442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Сараева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С.Ю. О доблестях, о подвигах, о славе… - Читаем, учимся , играем.- 2013, №12 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1431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Нехворостная</a:t>
            </a:r>
            <a:r>
              <a:rPr lang="ru-RU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Н. О войне словом, кистью и звуком. – Классное руководство и воспитание школьников. – 2016, №4</a:t>
            </a:r>
            <a:endParaRPr lang="ru-RU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3. Под именем Пауля Вильгельма Зиберта, Николай Кузнецов был направлен в тыл врага. Сначала спецагент вел свою тайную деятельность в украинском городе Ровно, вся добытая информация передавалась в партизанский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отряд.+</a:t>
            </a:r>
            <a:endParaRPr lang="ru-RU" sz="20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50016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http://ordenrf.ru/upload/novosty-info/nikolay-kuznetsov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42852"/>
            <a:ext cx="4071966" cy="54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://ordenrf.ru/upload/novosty-info/nikolay-kuznetsov-pamyatnik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142851"/>
            <a:ext cx="4500594" cy="565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Одним из примечательных подвигов Н.Кузнецова было взятие в плен курьера рейхскомиссариата майора Гаана, который перевозил в своем портфеле секретную карту,  выяснилось, что в восьми километрах от украинской Винницы был сооружен бункер для Гитлера. +</a:t>
            </a:r>
            <a:endParaRPr lang="ru-RU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В ноябре 1943 г. Кузнецову удалось организовать похищение немецкого генерал-майора М. Ильгена, который был прислан в Ровно для уничтожения партизанских соединений.</a:t>
            </a:r>
            <a:r>
              <a:rPr lang="ru-RU" sz="2000" b="1" u="sng" dirty="0" smtClean="0"/>
              <a:t> 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Последней операцией  Зиберта (Кузнецова)   стала ликвидация в ноябре 1943 г начальника правового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отдела+</a:t>
            </a:r>
            <a:endParaRPr lang="ru-RU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Cambria"/>
              </a:rPr>
              <a:t>рейхскомиссариата Украины оберфюрера Альфреда Функа. После допроса Функа гениальный разведчик сумел добыть информацию о подготовке убийства глав «Большой тройки» Тегеранской конференции, а также сведения о наступлении врага на Курской дуге. +</a:t>
            </a:r>
            <a:endParaRPr lang="ru-RU" sz="2000" dirty="0">
              <a:solidFill>
                <a:srgbClr val="FFC000"/>
              </a:solidFill>
              <a:latin typeface="Cambri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509187"/>
            <a:ext cx="914400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/>
              </a:rPr>
              <a:t>Кем был Николай Кузнецов? Что с ним случилось?</a:t>
            </a:r>
            <a:endParaRPr lang="ru-RU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4214818"/>
            <a:ext cx="9144000" cy="150019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Разведчик Николай Иванович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Кузнецов</a:t>
            </a:r>
            <a:endParaRPr kumimoji="0" lang="ru-RU" sz="44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К весне 1944 г немцы уже имели представление о засланном в их среду советском разведчике. Ориентировки на Кузнецова были посланы во все немецкие патрули Западной Украины. Он и два его товарища решили пробиваться к партизанским отрядам или выйти за линию фронта.+</a:t>
            </a:r>
            <a:endParaRPr lang="ru-RU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5483265"/>
            <a:ext cx="91440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Разведчики столкнулись с бойцами украинской повстанческой армии(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бендеровцами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) и были убиты. Предполагаемое место захоронения Николая Ивановича Кузнецова было найдено в сентябре 1959 г в урочище Кутыки. Его останки перезахоронили на холме Славы в г. Львове, 27 июля 1960 г.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абличка 14">
            <a:hlinkClick r:id="rId5" action="ppaction://hlinksldjump"/>
          </p:cNvPr>
          <p:cNvSpPr/>
          <p:nvPr/>
        </p:nvSpPr>
        <p:spPr>
          <a:xfrm>
            <a:off x="8572528" y="5286388"/>
            <a:ext cx="414334" cy="342896"/>
          </a:xfrm>
          <a:prstGeom prst="plaqu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5" grpId="0"/>
      <p:bldP spid="12" grpId="0"/>
      <p:bldP spid="12" grpId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4. Его имя долго стирали в советской истории, но справедливость восторжествовала – в 1990 году посмертно Александру Ивановичу Маринеско было присвоено звание Героя Советского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Союза.+</a:t>
            </a:r>
            <a:endParaRPr lang="ru-RU" sz="20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150016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Маринеско Александр Иванович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42852"/>
            <a:ext cx="3929090" cy="57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В  августе 1942 подлодка М-96  Маринеско приняла бой с немецкой плавбатареей и повредила ее торпедами, за что  Маринеско наградили орденом Ленина. +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Cambria"/>
              </a:rPr>
              <a:t>За  3 боевых похода «С-13» в октябре 1944 года и атаку на немецкий траулер «Зигфрид» с существенным повреждением судна Маринеско получил орден Красного </a:t>
            </a:r>
            <a:r>
              <a:rPr lang="ru-RU" sz="2000" dirty="0" err="1" smtClean="0">
                <a:solidFill>
                  <a:srgbClr val="FFC000"/>
                </a:solidFill>
                <a:latin typeface="Cambria"/>
              </a:rPr>
              <a:t>Знамени+</a:t>
            </a:r>
            <a:endParaRPr lang="ru-RU" sz="2000" dirty="0" smtClean="0">
              <a:solidFill>
                <a:srgbClr val="FFC000"/>
              </a:solidFill>
              <a:latin typeface="Cambria"/>
            </a:endParaRPr>
          </a:p>
        </p:txBody>
      </p:sp>
      <p:pic>
        <p:nvPicPr>
          <p:cNvPr id="9" name="Рисунок 8" descr="Маринеско Александр Иванович Кронштадт"/>
          <p:cNvPicPr/>
          <p:nvPr/>
        </p:nvPicPr>
        <p:blipFill>
          <a:blip r:embed="rId3">
            <a:lum bright="10000" contrast="30000"/>
          </a:blip>
          <a:srcRect/>
          <a:stretch>
            <a:fillRect/>
          </a:stretch>
        </p:blipFill>
        <p:spPr bwMode="auto">
          <a:xfrm>
            <a:off x="2571736" y="0"/>
            <a:ext cx="4429156" cy="5715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14348" y="4734342"/>
            <a:ext cx="7800469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Командир подводной лодки</a:t>
            </a:r>
          </a:p>
          <a:p>
            <a:pPr algn="ctr"/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Александр Иванович </a:t>
            </a:r>
          </a:p>
          <a:p>
            <a:pPr algn="ctr"/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Марнеско</a:t>
            </a:r>
            <a:endParaRPr lang="ru-RU" sz="44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127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В 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начале 1945 года «С-13» в боевом походе  Маринеско становится </a:t>
            </a:r>
            <a:r>
              <a:rPr kumimoji="0" lang="ru-RU" sz="2000" i="0" strike="noStrike" cap="none" normalizeH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героем</a:t>
            </a: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№1 для всех советских людей, совершив затопление сразу двух крупных вражеских кораблей. 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Военные специалисты назвали операцию морской атакой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века.+</a:t>
            </a:r>
            <a:endParaRPr lang="ru-RU" sz="20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30 января 1945 г. пошёл ко дну «Вильгельм Густлов», огромный лайнер, на котором находилось более 2 тысяч немецких военных, в том числе 406 специалистов-подводников, множество гауляйтеров и нацистских руководителей, офицеров гестапо и СС и несколько тысяч гражданских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лиц.+</a:t>
            </a:r>
            <a:endParaRPr lang="ru-RU" sz="2000" dirty="0" smtClean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Через  10 дней после этого подвига, экипаж «С-13» совершает второй. Немецкое судно «Генерал фон Штойбен», на борту которого находилось более 3 тысяч немецких офицеров и солдат, было потоплено. +</a:t>
            </a:r>
            <a:endParaRPr lang="ru-RU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187111"/>
            <a:ext cx="9144000" cy="670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800" b="1" dirty="0" smtClean="0">
                <a:solidFill>
                  <a:srgbClr val="FFC000"/>
                </a:solidFill>
                <a:latin typeface="+mj-lt"/>
              </a:rPr>
              <a:t>Героя Советского Союза тогда ему не дали.</a:t>
            </a:r>
          </a:p>
          <a:p>
            <a:pPr algn="ctr">
              <a:lnSpc>
                <a:spcPts val="2500"/>
              </a:lnSpc>
            </a:pPr>
            <a:r>
              <a:rPr lang="ru-RU" sz="2800" b="1" dirty="0" smtClean="0">
                <a:solidFill>
                  <a:srgbClr val="FFC000"/>
                </a:solidFill>
                <a:latin typeface="+mj-lt"/>
              </a:rPr>
              <a:t> Кем был Александр Иванович Маринеску?</a:t>
            </a:r>
            <a:endParaRPr lang="ru-RU" sz="2800" b="1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абличка 14">
            <a:hlinkClick r:id="rId5" action="ppaction://hlinksldjump"/>
          </p:cNvPr>
          <p:cNvSpPr/>
          <p:nvPr/>
        </p:nvSpPr>
        <p:spPr>
          <a:xfrm>
            <a:off x="8572528" y="5286388"/>
            <a:ext cx="414334" cy="342896"/>
          </a:xfrm>
          <a:prstGeom prst="plaqu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7" grpId="0"/>
      <p:bldP spid="7" grpId="1"/>
      <p:bldP spid="5" grpId="0"/>
      <p:bldP spid="61441" grpId="0"/>
      <p:bldP spid="61441" grpId="1"/>
      <p:bldP spid="10" grpId="0"/>
      <p:bldP spid="10" grpId="1"/>
      <p:bldP spid="12" grpId="0"/>
      <p:bldP spid="12" grpId="1"/>
      <p:bldP spid="13" grpId="0"/>
      <p:bldP spid="1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айпер Василий Зайц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286280" cy="5786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0" y="0"/>
            <a:ext cx="150016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42910" y="5000636"/>
            <a:ext cx="793678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Снайпер   Василий   Зайцев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127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 На его счету только в битве за Сталинград  числится 225 уничтоженных гитлеровцев, среди которых  -</a:t>
            </a: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 11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снайперов.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О победоносной схватке с опытным немецким сверхснайпером  Гейнцом Торвальдом, присланным специально для уничтожения Василия Зайцева </a:t>
            </a:r>
            <a:r>
              <a:rPr lang="ru-RU" sz="2000" dirty="0" smtClean="0">
                <a:solidFill>
                  <a:srgbClr val="FFC000"/>
                </a:solidFill>
                <a:latin typeface="Cambria"/>
              </a:rPr>
              <a:t>известно всему миру. +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127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Cambria"/>
              </a:rPr>
              <a:t>Так как в свою очередь, и Зайцеву было дано задание ликвидировать Торвальда, что было выполнено с успехом.</a:t>
            </a: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 В январе 1943 г. отважный боец был серьезно ранен взрывом мины +</a:t>
            </a:r>
            <a:endParaRPr lang="ru-RU" sz="2000" dirty="0" smtClean="0">
              <a:solidFill>
                <a:srgbClr val="FFC000"/>
              </a:solidFill>
              <a:latin typeface="Cambria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5978720"/>
            <a:ext cx="9144000" cy="87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Он ослеп и только после неоднократных операций у профессора Филатова смог восстановить зрение. В конце февраля 1943 года ему было присвоено звание Героя Советского Союза.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Кем был Василий Зайцев?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 великом снайпере, Герое Советского Союза Василии Зайцеве было снято два художественных фильма: «Враг у ворот» (2001 г, СЩА – Германия – Великобритания) и «Ангелы смерти» (2002 г, Россия). Также о его биографии был снят документальный фильм «Легендарный снайпер» (2013 г, Россия).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Табличка 9">
            <a:hlinkClick r:id="rId4" action="ppaction://hlinksldjump"/>
          </p:cNvPr>
          <p:cNvSpPr/>
          <p:nvPr/>
        </p:nvSpPr>
        <p:spPr>
          <a:xfrm>
            <a:off x="8572528" y="5286388"/>
            <a:ext cx="414334" cy="342896"/>
          </a:xfrm>
          <a:prstGeom prst="plaqu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5" grpId="0"/>
      <p:bldP spid="62466" grpId="0"/>
      <p:bldP spid="6" grpId="0"/>
      <p:bldP spid="6" grpId="1"/>
      <p:bldP spid="62467" grpId="0"/>
      <p:bldP spid="62467" grpId="1"/>
      <p:bldP spid="624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27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 В 1941 г.  воевал на западной границе Белоруссии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 в звании генерал-лейтенанта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В одном из сражений он, тяжело раненый, попал в немецкий плен, где и совершил свой героический поступок.</a:t>
            </a: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 После пленения о его судьбе несколько лет ничего не было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известно.+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pic>
        <p:nvPicPr>
          <p:cNvPr id="3" name="Рисунок 2" descr="Генерал Дмитрий Карбыше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52"/>
            <a:ext cx="4786346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50016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Памятник Генералу Карбышеву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52"/>
            <a:ext cx="3857652" cy="5643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5996226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27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фициально он считался пропавшим без вести. Но в 1946 г. бывший заключенный концлагеря Маутхаузен, майор канадской армии С. Де-Сент-Клер, сообщил последние подробности его биографии.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 +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296577" y="4929198"/>
            <a:ext cx="88474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енерал   Дмитрий   Карбышев.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5996226"/>
            <a:ext cx="9144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Его подвиг был увековечен во многих монументах по всей территории бывшего Советского Союза. Звание Героя Советского Союза генералу Дмитрию Карбышеву присвоили посмертно 16 августа 1946 года.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algn="ctr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Многие тут же умирали от разрыва сердца, генерал был из тех, кто держался до последнего. Покрываясь коркой льда, он все время подбадривал своих товарищей по несчастью и в конце крикнул: «Родина нас не забудет!». Затем тело генерала было сожжено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крематории.+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По его словам, в конце 1945 г, в Маутхаузен прибыла большая партия заключенных из других лагерей. Среди них находился генерал. </a:t>
            </a: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Всем заключенным немцы приказали раздеться на морозе, а затем стали поливать их холодной водой из брандспойтов. +</a:t>
            </a:r>
            <a:endParaRPr lang="ru-RU" sz="20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Фашистское командование неоднократно предлагало ему сотрудничество, в обмен на освобождение и прочие блага. Немцы очень хорошо понимали, что перед ними стоит неординарный человек, с огромным военно-стратегическим опытом. +</a:t>
            </a:r>
            <a:endParaRPr lang="ru-RU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63494" name="Rectangle 6"/>
          <p:cNvSpPr>
            <a:spLocks noChangeArrowheads="1"/>
          </p:cNvSpPr>
          <p:nvPr/>
        </p:nvSpPr>
        <p:spPr bwMode="auto">
          <a:xfrm>
            <a:off x="0" y="5566236"/>
            <a:ext cx="9144000" cy="1291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12725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Но твердо намеренный сохранить не только свое человеческое достоинство, но и честь, генерал, не дал на это согласия, за что и был сослан в концлагерь. </a:t>
            </a:r>
            <a:endParaRPr lang="ru-RU" sz="32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212725" algn="ctr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Назовите имя и фамилию этого генерала.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Табличка 13">
            <a:hlinkClick r:id="rId5" action="ppaction://hlinksldjump"/>
          </p:cNvPr>
          <p:cNvSpPr/>
          <p:nvPr/>
        </p:nvSpPr>
        <p:spPr>
          <a:xfrm>
            <a:off x="8729666" y="4786322"/>
            <a:ext cx="414334" cy="342896"/>
          </a:xfrm>
          <a:prstGeom prst="plaqu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3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3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9" grpId="0"/>
      <p:bldP spid="63490" grpId="0"/>
      <p:bldP spid="63490" grpId="1"/>
      <p:bldP spid="63491" grpId="0"/>
      <p:bldP spid="63492" grpId="0"/>
      <p:bldP spid="63493" grpId="0"/>
      <p:bldP spid="63493" grpId="1"/>
      <p:bldP spid="10" grpId="0"/>
      <p:bldP spid="10" grpId="1"/>
      <p:bldP spid="11" grpId="0"/>
      <p:bldP spid="11" grpId="1"/>
      <p:bldP spid="63494" grpId="0"/>
      <p:bldP spid="6349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7.  Когда фашисты  заняли ее город,  обком комсомола поставил перед  девушкой задачу организовать партизанский отряд в своем районе, и она  успешно справилась с этим заданием, сформировав дружину из 70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человек.+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 </a:t>
            </a:r>
            <a:endParaRPr lang="ru-RU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996226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Ребята из ее партизанского отряда  ходили в разведку, принимали участие в боевых действиях, устраивали диверсии против фашистов, ежедневно рискуя жизнью. +</a:t>
            </a:r>
            <a:endParaRPr lang="ru-RU" sz="20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6" name="Рисунок 5" descr="http://ordenrf.ru/upload/novosty-info/partizanka-liza-chaykin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3929090" cy="55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127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22 ноября 1941 г  она снова направилась в районный центр, чтобы узнать численность гитлеровского гарнизона. </a:t>
            </a:r>
            <a:r>
              <a:rPr lang="ru-RU" sz="2000" dirty="0" smtClean="0">
                <a:solidFill>
                  <a:srgbClr val="FFC000"/>
                </a:solidFill>
                <a:latin typeface="Cambria"/>
                <a:ea typeface="Times New Roman" pitchFamily="18" charset="0"/>
                <a:cs typeface="Arial" pitchFamily="34" charset="0"/>
              </a:rPr>
              <a:t>Местный конюх со своим сыном увидели незнакомую гостью и донесли об этом в гестапо. Немцы ворвались ночью в дом, семью расстреляли, а партизанку  взяли в </a:t>
            </a:r>
            <a:r>
              <a:rPr lang="ru-RU" sz="2000" dirty="0" err="1" smtClean="0">
                <a:solidFill>
                  <a:srgbClr val="FFC000"/>
                </a:solidFill>
                <a:latin typeface="Cambria"/>
                <a:ea typeface="Times New Roman" pitchFamily="18" charset="0"/>
                <a:cs typeface="Arial" pitchFamily="34" charset="0"/>
              </a:rPr>
              <a:t>плен.+</a:t>
            </a:r>
            <a:endParaRPr lang="ru-RU" sz="2000" dirty="0" smtClean="0">
              <a:solidFill>
                <a:srgbClr val="FFC000"/>
              </a:solidFill>
              <a:latin typeface="Cambria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0" y="5739745"/>
            <a:ext cx="9144000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212725" algn="ctr" fontAlgn="base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Жители, конечно, узнали девушку, но молчали. Нашлась одна женщина, выдавшая ее имя. 23 ноября партизанку расстреляли. Ее последними словами стали: «Наши придут. Победа будет за нами!»  Предатели  после войны были расстреляны.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 +</a:t>
            </a: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590389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1272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Назовите имя партизанки. Какое отношение она имеет к нашему краю?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Причем, девушка была единственная, кто так хорошо знал местность. Она умела незаметно для врага пронести важные документы и отправить их в тыл, хотя основной ее задачей была агитация местного населения. Она распространяла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</a:rPr>
              <a:t>листовки.сообщала</a:t>
            </a: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 новости с фронта.+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736154"/>
            <a:ext cx="9144000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Даже при самых страшных пытках она не выдала никакой информации о своих товарищах и явочных квартирах.  Немцы не знали ее имени, поэтому ее вывели и поставили перед местными жителями, которым было приказано назвать имя </a:t>
            </a:r>
            <a:r>
              <a:rPr lang="ru-RU" sz="2000" dirty="0" err="1" smtClean="0">
                <a:solidFill>
                  <a:srgbClr val="FFC000"/>
                </a:solidFill>
                <a:latin typeface="+mj-lt"/>
                <a:ea typeface="Times New Roman" pitchFamily="18" charset="0"/>
                <a:cs typeface="Arial" pitchFamily="34" charset="0"/>
              </a:rPr>
              <a:t>незнакомки.+</a:t>
            </a:r>
            <a:endParaRPr lang="ru-RU" sz="2000" dirty="0" smtClean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5" name="Рисунок 4" descr="http://ordenrf.ru/upload/novosty-info/partizanka-liza-chaykina-p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14290"/>
            <a:ext cx="4143404" cy="561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Заголовок 3"/>
          <p:cNvSpPr txBox="1">
            <a:spLocks/>
          </p:cNvSpPr>
          <p:nvPr/>
        </p:nvSpPr>
        <p:spPr>
          <a:xfrm>
            <a:off x="0" y="0"/>
            <a:ext cx="1500166" cy="51115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6350">
                  <a:noFill/>
                </a:ln>
                <a:solidFill>
                  <a:srgbClr val="92D05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ГЕРОИ</a:t>
            </a:r>
            <a:endParaRPr kumimoji="0" lang="ru-RU" sz="3200" b="1" i="0" u="none" strike="noStrike" kern="1200" cap="none" spc="0" normalizeH="0" baseline="0" noProof="0" dirty="0">
              <a:ln w="6350">
                <a:noFill/>
              </a:ln>
              <a:solidFill>
                <a:srgbClr val="92D05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739745"/>
            <a:ext cx="9144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2000" dirty="0" smtClean="0">
                <a:solidFill>
                  <a:srgbClr val="FFC000"/>
                </a:solidFill>
                <a:latin typeface="+mj-lt"/>
              </a:rPr>
              <a:t>Лизе посмертно было присвоено звание Героя Советского Союза. Похоронили её в братской могиле поселка Пено. В Твери есть музей им. Лизы Чайкиной.  Ее бессмертному подвигу были посвящены поэма М.И. Комиссаровой «Лиза Чайкина» и роман Н.З. Бирюкова «Чайка»</a:t>
            </a:r>
            <a:endParaRPr lang="ru-RU" sz="2000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928794" y="5000636"/>
            <a:ext cx="457689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25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Лиза  Чайкина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71480"/>
            <a:ext cx="178591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Табличка 16">
            <a:hlinkClick r:id="rId5" action="ppaction://hlinksldjump"/>
          </p:cNvPr>
          <p:cNvSpPr/>
          <p:nvPr/>
        </p:nvSpPr>
        <p:spPr>
          <a:xfrm>
            <a:off x="8572528" y="5286388"/>
            <a:ext cx="414334" cy="342896"/>
          </a:xfrm>
          <a:prstGeom prst="plaque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4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4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64513" grpId="0"/>
      <p:bldP spid="64513" grpId="1"/>
      <p:bldP spid="64514" grpId="0"/>
      <p:bldP spid="64514" grpId="1"/>
      <p:bldP spid="64515" grpId="0"/>
      <p:bldP spid="64515" grpId="1"/>
      <p:bldP spid="10" grpId="0"/>
      <p:bldP spid="10" grpId="1"/>
      <p:bldP spid="11" grpId="0"/>
      <p:bldP spid="11" grpId="1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2201</TotalTime>
  <Words>3575</Words>
  <PresentationFormat>Экран (4:3)</PresentationFormat>
  <Paragraphs>202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Апекс</vt:lpstr>
      <vt:lpstr>ПОБЕДНАЯ ВИКТОРИНА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Зоя Космодемьянская</vt:lpstr>
      <vt:lpstr>Слайд 11</vt:lpstr>
      <vt:lpstr>Слайд 12</vt:lpstr>
      <vt:lpstr>Слайд 13</vt:lpstr>
      <vt:lpstr>Дом Павлова</vt:lpstr>
      <vt:lpstr>Александр Матросов</vt:lpstr>
      <vt:lpstr>Валя Котик</vt:lpstr>
      <vt:lpstr>Зина Портнова</vt:lpstr>
      <vt:lpstr>Леня Голиков</vt:lpstr>
      <vt:lpstr>Марат Казей</vt:lpstr>
      <vt:lpstr>Аркадий Каманин</vt:lpstr>
      <vt:lpstr>Саша Ковалев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Победная викторина</dc:title>
  <dc:subject>Великая Отечественная война</dc:subject>
  <dc:creator>Фадеева Г.Ю.</dc:creator>
  <cp:lastModifiedBy>1</cp:lastModifiedBy>
  <cp:revision>261</cp:revision>
  <dcterms:modified xsi:type="dcterms:W3CDTF">2017-05-15T09:17:08Z</dcterms:modified>
</cp:coreProperties>
</file>