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1" r:id="rId2"/>
    <p:sldId id="290" r:id="rId3"/>
    <p:sldId id="291" r:id="rId4"/>
    <p:sldId id="293" r:id="rId5"/>
    <p:sldId id="295" r:id="rId6"/>
    <p:sldId id="292" r:id="rId7"/>
    <p:sldId id="296" r:id="rId8"/>
    <p:sldId id="294" r:id="rId9"/>
    <p:sldId id="297" r:id="rId10"/>
    <p:sldId id="298" r:id="rId11"/>
    <p:sldId id="348" r:id="rId12"/>
    <p:sldId id="342" r:id="rId13"/>
    <p:sldId id="301" r:id="rId14"/>
    <p:sldId id="300" r:id="rId15"/>
    <p:sldId id="303" r:id="rId16"/>
    <p:sldId id="299" r:id="rId17"/>
    <p:sldId id="302" r:id="rId18"/>
    <p:sldId id="267" r:id="rId19"/>
    <p:sldId id="268" r:id="rId20"/>
    <p:sldId id="305" r:id="rId21"/>
    <p:sldId id="269" r:id="rId22"/>
    <p:sldId id="337" r:id="rId23"/>
    <p:sldId id="352" r:id="rId24"/>
    <p:sldId id="308" r:id="rId25"/>
    <p:sldId id="312" r:id="rId26"/>
    <p:sldId id="350" r:id="rId27"/>
    <p:sldId id="311" r:id="rId28"/>
    <p:sldId id="336" r:id="rId29"/>
    <p:sldId id="313" r:id="rId30"/>
    <p:sldId id="314" r:id="rId31"/>
    <p:sldId id="283" r:id="rId32"/>
    <p:sldId id="284" r:id="rId33"/>
    <p:sldId id="256" r:id="rId34"/>
    <p:sldId id="349" r:id="rId35"/>
    <p:sldId id="353" r:id="rId36"/>
    <p:sldId id="339" r:id="rId37"/>
    <p:sldId id="279" r:id="rId38"/>
    <p:sldId id="346" r:id="rId39"/>
    <p:sldId id="315" r:id="rId40"/>
    <p:sldId id="347" r:id="rId41"/>
    <p:sldId id="257" r:id="rId42"/>
    <p:sldId id="354" r:id="rId43"/>
    <p:sldId id="338" r:id="rId44"/>
    <p:sldId id="282" r:id="rId45"/>
    <p:sldId id="281" r:id="rId46"/>
    <p:sldId id="280" r:id="rId47"/>
    <p:sldId id="316" r:id="rId48"/>
    <p:sldId id="277" r:id="rId49"/>
    <p:sldId id="278" r:id="rId50"/>
    <p:sldId id="285" r:id="rId51"/>
    <p:sldId id="286" r:id="rId52"/>
    <p:sldId id="304" r:id="rId53"/>
    <p:sldId id="322" r:id="rId54"/>
    <p:sldId id="318" r:id="rId55"/>
    <p:sldId id="317" r:id="rId56"/>
    <p:sldId id="319" r:id="rId57"/>
    <p:sldId id="320" r:id="rId58"/>
    <p:sldId id="261" r:id="rId59"/>
    <p:sldId id="262" r:id="rId60"/>
    <p:sldId id="328" r:id="rId61"/>
    <p:sldId id="265" r:id="rId62"/>
    <p:sldId id="332" r:id="rId63"/>
    <p:sldId id="333" r:id="rId64"/>
    <p:sldId id="334" r:id="rId65"/>
    <p:sldId id="335" r:id="rId66"/>
    <p:sldId id="288" r:id="rId67"/>
    <p:sldId id="289" r:id="rId68"/>
    <p:sldId id="344" r:id="rId69"/>
    <p:sldId id="340" r:id="rId70"/>
    <p:sldId id="259" r:id="rId71"/>
    <p:sldId id="270" r:id="rId72"/>
    <p:sldId id="273" r:id="rId73"/>
    <p:sldId id="258" r:id="rId74"/>
    <p:sldId id="274" r:id="rId75"/>
    <p:sldId id="271" r:id="rId76"/>
    <p:sldId id="272" r:id="rId77"/>
    <p:sldId id="341" r:id="rId78"/>
    <p:sldId id="324" r:id="rId79"/>
    <p:sldId id="306" r:id="rId80"/>
    <p:sldId id="330" r:id="rId8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4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37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34238-A7AA-4965-A9B5-E822243BA66F}" type="datetimeFigureOut">
              <a:rPr lang="ru-RU" smtClean="0"/>
              <a:pPr/>
              <a:t>25.05.2017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F3FF-7526-4A23-AD7C-A53B3E9E8C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34238-A7AA-4965-A9B5-E822243BA66F}" type="datetimeFigureOut">
              <a:rPr lang="ru-RU" smtClean="0"/>
              <a:pPr/>
              <a:t>25.05.2017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F3FF-7526-4A23-AD7C-A53B3E9E8C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34238-A7AA-4965-A9B5-E822243BA66F}" type="datetimeFigureOut">
              <a:rPr lang="ru-RU" smtClean="0"/>
              <a:pPr/>
              <a:t>25.05.2017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F3FF-7526-4A23-AD7C-A53B3E9E8C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34238-A7AA-4965-A9B5-E822243BA66F}" type="datetimeFigureOut">
              <a:rPr lang="ru-RU" smtClean="0"/>
              <a:pPr/>
              <a:t>25.05.2017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F3FF-7526-4A23-AD7C-A53B3E9E8C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34238-A7AA-4965-A9B5-E822243BA66F}" type="datetimeFigureOut">
              <a:rPr lang="ru-RU" smtClean="0"/>
              <a:pPr/>
              <a:t>25.05.2017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F3FF-7526-4A23-AD7C-A53B3E9E8C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34238-A7AA-4965-A9B5-E822243BA66F}" type="datetimeFigureOut">
              <a:rPr lang="ru-RU" smtClean="0"/>
              <a:pPr/>
              <a:t>25.05.2017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F3FF-7526-4A23-AD7C-A53B3E9E8C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34238-A7AA-4965-A9B5-E822243BA66F}" type="datetimeFigureOut">
              <a:rPr lang="ru-RU" smtClean="0"/>
              <a:pPr/>
              <a:t>25.05.2017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F3FF-7526-4A23-AD7C-A53B3E9E8C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34238-A7AA-4965-A9B5-E822243BA66F}" type="datetimeFigureOut">
              <a:rPr lang="ru-RU" smtClean="0"/>
              <a:pPr/>
              <a:t>25.05.2017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F3FF-7526-4A23-AD7C-A53B3E9E8C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34238-A7AA-4965-A9B5-E822243BA66F}" type="datetimeFigureOut">
              <a:rPr lang="ru-RU" smtClean="0"/>
              <a:pPr/>
              <a:t>25.05.2017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F3FF-7526-4A23-AD7C-A53B3E9E8C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34238-A7AA-4965-A9B5-E822243BA66F}" type="datetimeFigureOut">
              <a:rPr lang="ru-RU" smtClean="0"/>
              <a:pPr/>
              <a:t>25.05.2017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F3FF-7526-4A23-AD7C-A53B3E9E8C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34238-A7AA-4965-A9B5-E822243BA66F}" type="datetimeFigureOut">
              <a:rPr lang="ru-RU" smtClean="0"/>
              <a:pPr/>
              <a:t>25.05.2017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F3FF-7526-4A23-AD7C-A53B3E9E8C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2">
                <a:lumMod val="40000"/>
                <a:lumOff val="60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34238-A7AA-4965-A9B5-E822243BA66F}" type="datetimeFigureOut">
              <a:rPr lang="ru-RU" smtClean="0"/>
              <a:pPr/>
              <a:t>25.05.2017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BF3FF-7526-4A23-AD7C-A53B3E9E8C6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G:\&#1087;&#1072;&#1084;&#1103;&#1090;&#1085;&#1080;&#1082;&#1080;%20&#1042;&#1054;&#1074;\3.%20&#1057;&#1074;&#1103;&#1097;&#1077;&#1085;&#1085;&#1072;&#1103;%20&#1074;&#1086;&#1081;&#1085;&#1072;.mp3" TargetMode="Externa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G:\&#1087;&#1072;&#1084;&#1103;&#1090;&#1085;&#1080;&#1082;&#1080;%20&#1042;&#1054;&#1074;\9.%20%206%20&#1082;&#1083;&#1072;&#1089;&#1089;&#1099;%20&#1059;%20&#1076;&#1077;&#1088;&#1077;&#1074;&#1085;&#1080;%20&#1050;&#1088;&#1102;&#1082;&#1086;&#1074;&#1086;%20&#1084;&#1080;&#1085;&#1091;&#1089;%20&#1089;%20&#1073;&#1072;&#1103;&#1085;&#1086;&#1084;.mp3" TargetMode="Externa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G:\&#1087;&#1072;&#1084;&#1103;&#1090;&#1085;&#1080;&#1082;&#1080;%20&#1042;&#1054;&#1074;\&#1055;&#1072;&#1074;&#1096;&#1080;&#1084;%20&#1089;&#1084;&#1077;&#1088;&#1090;&#1100;&#1102;%20&#1093;&#1088;&#1072;&#1073;&#1088;&#1099;&#1093;%20.mp4" TargetMode="Externa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G:\&#1087;&#1072;&#1084;&#1103;&#1090;&#1085;&#1080;&#1082;&#1080;%20&#1042;&#1054;&#1074;\&#1056;&#1086;&#1079;&#1077;&#1085;&#1073;&#1072;&#1091;&#1084;%20&#1050;&#1088;&#1072;&#1089;&#1085;&#1072;&#1103;%20&#1089;&#1090;&#1077;&#1085;&#1072;.mp4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G:\&#1087;&#1072;&#1084;&#1103;&#1090;&#1085;&#1080;&#1082;&#1080;%20&#1042;&#1054;&#1074;\&#1042;&#1086;&#1077;&#1085;&#1085;&#1099;&#1077;%20&#1087;&#1077;&#1089;&#1085;&#1080;%20-%20&#1040;&#1083;&#1105;&#1096;&#1072;%20(Instrumental).mp3" TargetMode="External"/><Relationship Id="rId4" Type="http://schemas.openxmlformats.org/officeDocument/2006/relationships/image" Target="../media/image82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G:\&#1087;&#1072;&#1084;&#1103;&#1090;&#1085;&#1080;&#1082;&#1080;%20&#1042;&#1054;&#1074;\metronom2.mp3" TargetMode="Externa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G:\&#1087;&#1072;&#1084;&#1103;&#1090;&#1085;&#1080;&#1082;&#1080;%20&#1042;&#1054;&#1074;\&#1054;&#1090;%20&#1075;&#1077;&#1088;&#1086;&#1077;&#1074;%20&#1073;&#1099;&#1083;&#1099;&#1093;%20&#1074;&#1088;&#1077;&#1084;&#1105;&#1085;.wma" TargetMode="External"/><Relationship Id="rId6" Type="http://schemas.openxmlformats.org/officeDocument/2006/relationships/image" Target="../media/image101.jpeg"/><Relationship Id="rId11" Type="http://schemas.openxmlformats.org/officeDocument/2006/relationships/image" Target="../media/image106.jpeg"/><Relationship Id="rId5" Type="http://schemas.openxmlformats.org/officeDocument/2006/relationships/image" Target="../media/image100.jpeg"/><Relationship Id="rId10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000496" y="2060848"/>
            <a:ext cx="5143504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Памяти павших,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памяти солдат и офицеров,      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оставшихся на фронтах Великой Отечественной войны, но воскресших в памятниках, посвящается….</a:t>
            </a:r>
            <a:endParaRPr kumimoji="0" lang="ru-RU" sz="3600" b="1" i="0" u="none" strike="noStrike" cap="none" normalizeH="0" baseline="0" dirty="0" smtClean="0">
              <a:ln>
                <a:noFill/>
              </a:ln>
              <a:effectLst/>
              <a:latin typeface="Monotype Corsiva" pitchFamily="66" charset="0"/>
              <a:cs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-103413"/>
            <a:ext cx="91440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«Я камнем стал,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но </a:t>
            </a:r>
            <a:r>
              <a:rPr kumimoji="0" lang="ru-RU" sz="66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я </a:t>
            </a:r>
            <a:r>
              <a:rPr kumimoji="0" lang="ru-RU" sz="66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живу...»</a:t>
            </a:r>
            <a:endParaRPr kumimoji="0" lang="ru-RU" sz="6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40968"/>
            <a:ext cx="4378516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staroe gelendzhik_memorial"/>
          <p:cNvPicPr>
            <a:picLocks noChangeAspect="1" noChangeArrowheads="1"/>
          </p:cNvPicPr>
          <p:nvPr/>
        </p:nvPicPr>
        <p:blipFill>
          <a:blip r:embed="rId2" cstate="print"/>
          <a:srcRect t="7291" r="4687"/>
          <a:stretch>
            <a:fillRect/>
          </a:stretch>
        </p:blipFill>
        <p:spPr bwMode="auto">
          <a:xfrm>
            <a:off x="0" y="0"/>
            <a:ext cx="9144000" cy="667062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Мемориал воинской славы в Геленджике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g15"/>
          <p:cNvPicPr>
            <a:picLocks noChangeAspect="1" noChangeArrowheads="1"/>
          </p:cNvPicPr>
          <p:nvPr/>
        </p:nvPicPr>
        <p:blipFill>
          <a:blip r:embed="rId2" cstate="print"/>
          <a:srcRect l="54688" t="28751" r="11563" b="10625"/>
          <a:stretch>
            <a:fillRect/>
          </a:stretch>
        </p:blipFill>
        <p:spPr bwMode="auto">
          <a:xfrm>
            <a:off x="1979712" y="0"/>
            <a:ext cx="509047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img-fotki.yandex.ru/get/5314/84280170.12/0_5f416_421fbf5f_XL.jpg"/>
          <p:cNvPicPr>
            <a:picLocks noChangeAspect="1" noChangeArrowheads="1"/>
          </p:cNvPicPr>
          <p:nvPr/>
        </p:nvPicPr>
        <p:blipFill>
          <a:blip r:embed="rId2" cstate="print"/>
          <a:srcRect t="5312" r="3571"/>
          <a:stretch>
            <a:fillRect/>
          </a:stretch>
        </p:blipFill>
        <p:spPr bwMode="auto">
          <a:xfrm>
            <a:off x="2000232" y="0"/>
            <a:ext cx="4286280" cy="6871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6525344"/>
            <a:ext cx="9144000" cy="369332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Памятник «Прощание» в Тюмени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://ic.pics.livejournal.com/redbauer/33242900/549383/549383_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5293"/>
            <a:ext cx="6429388" cy="6842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6500834"/>
            <a:ext cx="9144000" cy="369332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Памятник «Проводы» в Пензе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://www.pereplet.ru/lenta/images/228px-Ussr04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0"/>
            <a:ext cx="4723940" cy="6858000"/>
          </a:xfrm>
          <a:prstGeom prst="rect">
            <a:avLst/>
          </a:prstGeom>
          <a:noFill/>
        </p:spPr>
      </p:pic>
      <p:pic>
        <p:nvPicPr>
          <p:cNvPr id="4" name="3. Священная войн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604448" y="638132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x_4549358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9144000" cy="5882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Тюменцы помнят о подвиге животных в годы войн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6500834"/>
            <a:ext cx="9144000" cy="369332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Памятник в Тюмени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78394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987824" y="260648"/>
            <a:ext cx="5544616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4000" b="1" i="1" dirty="0">
                <a:solidFill>
                  <a:srgbClr val="CC3300"/>
                </a:solidFill>
                <a:latin typeface="Colonna MT" pitchFamily="82" charset="0"/>
              </a:rPr>
              <a:t>Брестская </a:t>
            </a:r>
            <a:r>
              <a:rPr lang="ru-RU" sz="4000" b="1" i="1" dirty="0" smtClean="0">
                <a:solidFill>
                  <a:srgbClr val="CC3300"/>
                </a:solidFill>
                <a:latin typeface="Colonna MT" pitchFamily="82" charset="0"/>
              </a:rPr>
              <a:t>крепость</a:t>
            </a:r>
            <a:endParaRPr lang="ru-RU" sz="4000" b="1" i="1" dirty="0">
              <a:solidFill>
                <a:srgbClr val="CC3300"/>
              </a:solidFill>
              <a:latin typeface="Colonna MT" pitchFamily="82" charset="0"/>
            </a:endParaRPr>
          </a:p>
          <a:p>
            <a:r>
              <a:rPr lang="ru-RU" sz="4000" b="1" i="1" dirty="0">
                <a:solidFill>
                  <a:srgbClr val="CC3300"/>
                </a:solidFill>
                <a:latin typeface="Colonna MT" pitchFamily="82" charset="0"/>
              </a:rPr>
              <a:t>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img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Мемориальный ансамбль Брестской крепости, скульптура «Жажда»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1.1tv.ru/imgsize460x345/PR201012211145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3997" cy="6858000"/>
          </a:xfrm>
          <a:prstGeom prst="rect">
            <a:avLst/>
          </a:prstGeom>
          <a:noFill/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0" y="0"/>
            <a:ext cx="9144000" cy="553998"/>
          </a:xfrm>
          <a:prstGeom prst="rect">
            <a:avLst/>
          </a:prstGeom>
          <a:solidFill>
            <a:schemeClr val="bg2">
              <a:alpha val="7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000" b="1" i="1" dirty="0" smtClean="0">
                <a:solidFill>
                  <a:srgbClr val="C00000"/>
                </a:solidFill>
                <a:latin typeface="Colonna MT" pitchFamily="82" charset="0"/>
              </a:rPr>
              <a:t>Тем, кто шёл в бой за Родину, выстоял и победил…</a:t>
            </a:r>
            <a:endParaRPr lang="ru-RU" sz="3000" b="1" i="1" dirty="0">
              <a:solidFill>
                <a:srgbClr val="C00000"/>
              </a:solidFill>
              <a:latin typeface="Colonna MT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 descr="http://pic2.sc.chinaz.com/files/pic/pic7/pic36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62849" cy="6858000"/>
          </a:xfrm>
          <a:prstGeom prst="rect">
            <a:avLst/>
          </a:prstGeom>
          <a:noFill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95536" y="956624"/>
            <a:ext cx="8208912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Reference Sans Serif" pitchFamily="34" charset="0"/>
                <a:ea typeface="Times New Roman" pitchFamily="18" charset="0"/>
                <a:cs typeface="Times New Roman" pitchFamily="18" charset="0"/>
              </a:rPr>
              <a:t>«Нас было пятеро: Седов, </a:t>
            </a:r>
            <a:r>
              <a:rPr kumimoji="0" lang="ru-RU" sz="3200" b="1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Reference Sans Serif" pitchFamily="34" charset="0"/>
                <a:ea typeface="Times New Roman" pitchFamily="18" charset="0"/>
                <a:cs typeface="Times New Roman" pitchFamily="18" charset="0"/>
              </a:rPr>
              <a:t>Грутов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Reference Sans Serif" pitchFamily="34" charset="0"/>
                <a:ea typeface="Times New Roman" pitchFamily="18" charset="0"/>
                <a:cs typeface="Times New Roman" pitchFamily="18" charset="0"/>
              </a:rPr>
              <a:t>, Боголюбов, Михайлов, Селиванов. Мы приняли первый бой 22 июня 1941 года. Умираем, но не уйдем».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S Reference Sans Serif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S Reference Sans Serif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Reference Sans Serif" pitchFamily="34" charset="0"/>
                <a:ea typeface="Times New Roman" pitchFamily="18" charset="0"/>
                <a:cs typeface="Times New Roman" pitchFamily="18" charset="0"/>
              </a:rPr>
              <a:t>«Я остался один. Осталась последняя граната, но живым не дамся. Товарищи, отомстите за нас.</a:t>
            </a:r>
            <a:b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Reference Sans Serif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Reference Sans Serif" pitchFamily="34" charset="0"/>
                <a:ea typeface="Times New Roman" pitchFamily="18" charset="0"/>
                <a:cs typeface="Times New Roman" pitchFamily="18" charset="0"/>
              </a:rPr>
              <a:t>Прощай, Родина. Иванов. 20 июля 1941 года».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S Reference Sans Serif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xn----7sbqier6abq.xn--p1ai/wp-content/uploads/2013/07/%D0%90%D0%BB%D0%B5%D0%BA%D1%81%D0%B0%D0%BD%D0%B4%D1%80-%D0%9A%D0%B8%D0%B1%D0%B0%D0%BB%D1%8C%D0%BD%D0%B8%D0%BA%D0%BE%D0%B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668" y="0"/>
            <a:ext cx="9153668" cy="6453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6525344"/>
            <a:ext cx="9144000" cy="369332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Мемориальный ансамбль Брестской крепости, скульптура «Солдат»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_ww_barbarosa"/>
          <p:cNvPicPr>
            <a:picLocks noChangeAspect="1" noChangeArrowheads="1"/>
          </p:cNvPicPr>
          <p:nvPr/>
        </p:nvPicPr>
        <p:blipFill>
          <a:blip r:embed="rId2" cstate="print"/>
          <a:srcRect l="2641" t="5239" r="2105" b="340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вал 2"/>
          <p:cNvSpPr/>
          <p:nvPr/>
        </p:nvSpPr>
        <p:spPr>
          <a:xfrm>
            <a:off x="4860032" y="2780928"/>
            <a:ext cx="288032" cy="28803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004048" y="2348880"/>
            <a:ext cx="1656184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Москва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36912"/>
            <a:ext cx="8229600" cy="1143000"/>
          </a:xfrm>
        </p:spPr>
        <p:txBody>
          <a:bodyPr>
            <a:noAutofit/>
          </a:bodyPr>
          <a:lstStyle/>
          <a:p>
            <a:r>
              <a:rPr lang="ru-RU" sz="4800" b="1" dirty="0" smtClean="0"/>
              <a:t>Гитлер говорил: «Через несколько недель мы будем в Москве. Я сотру этот чёртов город с лица земли, а на его месте построю искусственное озеро. Само название «Москва» исчезнет навсегда».</a:t>
            </a:r>
            <a:endParaRPr lang="ru-RU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G:\памятники ВОв\памятники\панфиловцы\памятник панфиловцам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Памятник Панфиловцам в Москве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volok-kremlin.ru/media/k2/items/cache/fc34f61d23b74be53ee07d469bd32064_XL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6"/>
            <a:ext cx="9135546" cy="6093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Памятник Панфиловцам на Волоколамском шоссе</a:t>
            </a:r>
            <a:endParaRPr lang="ru-RU" b="1" dirty="0"/>
          </a:p>
        </p:txBody>
      </p:sp>
      <p:pic>
        <p:nvPicPr>
          <p:cNvPr id="4" name="9.  6 классы У деревни Крюково минус с баяном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643966" y="607220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0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 descr="http://moscowalk.ru/images/2014/progulki/volokolamsk/volokolamsk-12.jpg"/>
          <p:cNvPicPr>
            <a:picLocks noChangeAspect="1" noChangeArrowheads="1"/>
          </p:cNvPicPr>
          <p:nvPr/>
        </p:nvPicPr>
        <p:blipFill>
          <a:blip r:embed="rId3" cstate="print"/>
          <a:srcRect b="6971"/>
          <a:stretch>
            <a:fillRect/>
          </a:stretch>
        </p:blipFill>
        <p:spPr bwMode="auto">
          <a:xfrm>
            <a:off x="-10160" y="620688"/>
            <a:ext cx="9154160" cy="54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Братская могила героев-панфиловцев на Волоколамском шоссе</a:t>
            </a:r>
            <a:endParaRPr lang="ru-RU" b="1" dirty="0"/>
          </a:p>
        </p:txBody>
      </p:sp>
      <p:pic>
        <p:nvPicPr>
          <p:cNvPr id="8" name="Павшим смертью храбрых 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068389" y="5949280"/>
            <a:ext cx="871758" cy="4903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2015070822450168703_wwii_monument_feat_almat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124263" cy="5157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Памятник Панфиловцам в </a:t>
            </a:r>
            <a:r>
              <a:rPr lang="ru-RU" b="1" dirty="0" err="1" smtClean="0"/>
              <a:t>Алматы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www.visitsmolensk.ru/photos/med/4175_6cc0cimg_0655.jpg"/>
          <p:cNvPicPr/>
          <p:nvPr/>
        </p:nvPicPr>
        <p:blipFill>
          <a:blip r:embed="rId2" cstate="print"/>
          <a:srcRect l="5033" t="1240" r="5813"/>
          <a:stretch>
            <a:fillRect/>
          </a:stretch>
        </p:blipFill>
        <p:spPr bwMode="auto">
          <a:xfrm>
            <a:off x="31033" y="260648"/>
            <a:ext cx="9112967" cy="6309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Памятник освободителям в Смоленске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visitsmolensk.ru/photos/med/1330_42db6image-32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9173209" cy="573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Мемориал «Скорбящая мать» в Смоленске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cs6.pikabu.ru/images/big_size_comm/2015-05_2/14309146497230.jpg"/>
          <p:cNvPicPr>
            <a:picLocks noChangeAspect="1" noChangeArrowheads="1"/>
          </p:cNvPicPr>
          <p:nvPr/>
        </p:nvPicPr>
        <p:blipFill>
          <a:blip r:embed="rId2" cstate="print"/>
          <a:srcRect r="280" b="4687"/>
          <a:stretch>
            <a:fillRect/>
          </a:stretch>
        </p:blipFill>
        <p:spPr bwMode="auto">
          <a:xfrm>
            <a:off x="1928793" y="1"/>
            <a:ext cx="478937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0" y="6286520"/>
            <a:ext cx="9144000" cy="553998"/>
          </a:xfrm>
          <a:prstGeom prst="rect">
            <a:avLst/>
          </a:prstGeom>
          <a:solidFill>
            <a:schemeClr val="bg2">
              <a:alpha val="7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000" b="1" i="1" dirty="0" smtClean="0">
                <a:solidFill>
                  <a:srgbClr val="C00000"/>
                </a:solidFill>
                <a:latin typeface="Colonna MT" pitchFamily="82" charset="0"/>
              </a:rPr>
              <a:t>Тем, кто был сожжён в </a:t>
            </a:r>
            <a:r>
              <a:rPr lang="ru-RU" sz="3000" b="1" i="1" dirty="0" err="1" smtClean="0">
                <a:solidFill>
                  <a:srgbClr val="C00000"/>
                </a:solidFill>
                <a:latin typeface="Colonna MT" pitchFamily="82" charset="0"/>
              </a:rPr>
              <a:t>бухенвальдских</a:t>
            </a:r>
            <a:r>
              <a:rPr lang="ru-RU" sz="3000" b="1" i="1" dirty="0" smtClean="0">
                <a:solidFill>
                  <a:srgbClr val="C00000"/>
                </a:solidFill>
                <a:latin typeface="Colonna MT" pitchFamily="82" charset="0"/>
              </a:rPr>
              <a:t> печах…</a:t>
            </a:r>
            <a:endParaRPr lang="ru-RU" sz="3000" b="1" i="1" dirty="0">
              <a:solidFill>
                <a:srgbClr val="C00000"/>
              </a:solidFill>
              <a:latin typeface="Colonna MT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1383127760_4f12446ea72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0"/>
            <a:ext cx="7380312" cy="6859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6876256" y="2996952"/>
            <a:ext cx="2267744" cy="3600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Сталинград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6660232" y="3068960"/>
            <a:ext cx="288032" cy="28803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img11.nnm.ru/6/b/4/c/c/280142ab991e9fc80c9a318b98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785918" y="6143644"/>
            <a:ext cx="735808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  <a:latin typeface="Colonna MT" pitchFamily="82" charset="0"/>
              </a:rPr>
              <a:t>Памятник Михаилу </a:t>
            </a:r>
            <a:r>
              <a:rPr lang="ru-RU" sz="4000" b="1" i="1" dirty="0" err="1" smtClean="0">
                <a:solidFill>
                  <a:srgbClr val="C00000"/>
                </a:solidFill>
                <a:latin typeface="Colonna MT" pitchFamily="82" charset="0"/>
              </a:rPr>
              <a:t>Паникахе</a:t>
            </a:r>
            <a:r>
              <a:rPr lang="ru-RU" sz="4000" b="1" i="1" dirty="0" smtClean="0">
                <a:solidFill>
                  <a:srgbClr val="C00000"/>
                </a:solidFill>
                <a:latin typeface="Colonna MT" pitchFamily="82" charset="0"/>
              </a:rPr>
              <a:t>             </a:t>
            </a:r>
            <a:endParaRPr lang="ru-RU" sz="4000" b="1" i="1" dirty="0">
              <a:solidFill>
                <a:srgbClr val="C00000"/>
              </a:solidFill>
              <a:latin typeface="Colonna MT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ostrovok.ru/blog/wp-content/uploads/2014/05/5.jpg"/>
          <p:cNvPicPr>
            <a:picLocks noChangeAspect="1" noChangeArrowheads="1"/>
          </p:cNvPicPr>
          <p:nvPr/>
        </p:nvPicPr>
        <p:blipFill>
          <a:blip r:embed="rId2" cstate="print"/>
          <a:srcRect l="7747" r="15557" b="5814"/>
          <a:stretch>
            <a:fillRect/>
          </a:stretch>
        </p:blipFill>
        <p:spPr bwMode="auto">
          <a:xfrm>
            <a:off x="357158" y="0"/>
            <a:ext cx="8358214" cy="6838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714348" y="142852"/>
            <a:ext cx="735808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  <a:latin typeface="Colonna MT" pitchFamily="82" charset="0"/>
              </a:rPr>
              <a:t>Дом Павлова</a:t>
            </a:r>
            <a:endParaRPr lang="ru-RU" sz="4000" b="1" i="1" dirty="0">
              <a:solidFill>
                <a:srgbClr val="C00000"/>
              </a:solidFill>
              <a:latin typeface="Colonna MT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p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01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Мамаев курган в Волгограде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78084dc6789045b13d64283b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9147209" cy="5544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936104"/>
          </a:xfrm>
        </p:spPr>
        <p:txBody>
          <a:bodyPr>
            <a:noAutofit/>
          </a:bodyPr>
          <a:lstStyle/>
          <a:p>
            <a:r>
              <a:rPr lang="ru-RU" b="1" dirty="0" smtClean="0"/>
              <a:t>За 28 дней была завоёвана Польша, </a:t>
            </a:r>
            <a:br>
              <a:rPr lang="ru-RU" b="1" dirty="0" smtClean="0"/>
            </a:br>
            <a:endParaRPr lang="ru-RU" b="1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1124744"/>
            <a:ext cx="9144000" cy="16561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 </a:t>
            </a: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за</a:t>
            </a: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28 дней в Сталинграде немцы взяли несколько домов</a:t>
            </a: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2636912"/>
            <a:ext cx="9144000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За 38 дней была завоёвана Франция, 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79512" y="3861048"/>
            <a:ext cx="9144000" cy="2448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 </a:t>
            </a: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 Сталинграде за 38 дней немцы продвинулись с одной стороны улицы на другую</a:t>
            </a: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0"/>
            <a:ext cx="451572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Мамаев курган в Волгограде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Изображение 0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0"/>
            <a:ext cx="4998721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Мамаев курган в Волгограде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761" y="404664"/>
            <a:ext cx="9186761" cy="6120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Мамаев курган «Память поколений»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9124950" cy="6086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Мамаев курган «Стены-руины»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 descr="http://go1.imgsmail.ru/imgpreview?key=5ee57215b70afb9b&amp;mb=imgdb_preview_186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85794"/>
            <a:ext cx="9126930" cy="6072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0" y="0"/>
            <a:ext cx="9144000" cy="1015663"/>
          </a:xfrm>
          <a:prstGeom prst="rect">
            <a:avLst/>
          </a:prstGeom>
          <a:solidFill>
            <a:schemeClr val="bg2">
              <a:alpha val="7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000" b="1" i="1" dirty="0" smtClean="0">
                <a:solidFill>
                  <a:srgbClr val="C00000"/>
                </a:solidFill>
                <a:latin typeface="Colonna MT" pitchFamily="82" charset="0"/>
              </a:rPr>
              <a:t>Всем тем, кто на речных переправах шёл, словно камень, ко дну…</a:t>
            </a:r>
            <a:endParaRPr lang="ru-RU" sz="3000" b="1" i="1" dirty="0">
              <a:solidFill>
                <a:srgbClr val="C00000"/>
              </a:solidFill>
              <a:latin typeface="Colonna MT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69190_mamaev_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9131643" cy="6093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Мамаев курган в Волгограде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800px-Vechnii_ogon-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Зал  «Воинской славы» на Мамаевом кургане в Волгограде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озенбаум Красная стена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836712"/>
            <a:ext cx="9168341" cy="5157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1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2067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9" y="476672"/>
            <a:ext cx="9139341" cy="5949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текст при наведении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09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0" y="260648"/>
            <a:ext cx="9144000" cy="36933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Мемориал «Защитникам Ленинграда»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Монумент «Родина-Мать» на Пискарёвском кладбищ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/>
        </p:spPr>
      </p:pic>
      <p:sp>
        <p:nvSpPr>
          <p:cNvPr id="3" name="Прямоугольник 2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Памятник Родине-матери на Пискарёвском кладбище под Санкт-Петербургом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Пискарёвское кладбище под Санкт-Петербургом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20150629-partizan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8159" y="3140969"/>
            <a:ext cx="6595842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6" name="Picture 2" descr="image12867787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110642" cy="4542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3"/>
          <p:cNvPicPr>
            <a:picLocks noChangeAspect="1" noChangeArrowheads="1"/>
          </p:cNvPicPr>
          <p:nvPr/>
        </p:nvPicPr>
        <p:blipFill>
          <a:blip r:embed="rId2" cstate="print"/>
          <a:srcRect l="14062" t="3519" r="17187"/>
          <a:stretch>
            <a:fillRect/>
          </a:stretch>
        </p:blipFill>
        <p:spPr bwMode="auto">
          <a:xfrm>
            <a:off x="928662" y="0"/>
            <a:ext cx="7358082" cy="6877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Памятник молодогвардейцам в Краснодоне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shukach.com/sites/default/files/imagecache/node-gallery-display/post_images/1180/imgp0158-1-11499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0"/>
            <a:ext cx="296028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Памятник молодогвардейцам в Краснодоне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Самые массовые концлагеря фашистской германии война, германия, концлагерь"/>
          <p:cNvPicPr>
            <a:picLocks noChangeAspect="1" noChangeArrowheads="1"/>
          </p:cNvPicPr>
          <p:nvPr/>
        </p:nvPicPr>
        <p:blipFill>
          <a:blip r:embed="rId2" cstate="print"/>
          <a:srcRect t="6410" r="-392"/>
          <a:stretch>
            <a:fillRect/>
          </a:stretch>
        </p:blipFill>
        <p:spPr bwMode="auto">
          <a:xfrm>
            <a:off x="0" y="1643050"/>
            <a:ext cx="9144000" cy="5214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0" y="0"/>
            <a:ext cx="9144000" cy="1015663"/>
          </a:xfrm>
          <a:prstGeom prst="rect">
            <a:avLst/>
          </a:prstGeom>
          <a:solidFill>
            <a:schemeClr val="bg2">
              <a:alpha val="7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000" b="1" i="1" dirty="0" smtClean="0">
                <a:solidFill>
                  <a:srgbClr val="C00000"/>
                </a:solidFill>
                <a:latin typeface="Colonna MT" pitchFamily="82" charset="0"/>
              </a:rPr>
              <a:t>Тем, кто навеки, безымянный канул в фашистском плену…</a:t>
            </a:r>
            <a:endParaRPr lang="ru-RU" sz="3000" b="1" i="1" dirty="0">
              <a:solidFill>
                <a:srgbClr val="C00000"/>
              </a:solidFill>
              <a:latin typeface="Colonna MT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rksm.ru/UserFiles/file/SIH3INQ-zP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0"/>
            <a:ext cx="457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Памятник «Шурф шахты №5» в Краснодоне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cl.rushkolnik.ru/tw_files2/urls_81/2305/d-2304837/2304837_html_m41e7a842.png"/>
          <p:cNvPicPr>
            <a:picLocks noChangeAspect="1" noChangeArrowheads="1"/>
          </p:cNvPicPr>
          <p:nvPr/>
        </p:nvPicPr>
        <p:blipFill>
          <a:blip r:embed="rId2" cstate="print"/>
          <a:srcRect l="7690" t="25556" r="6434"/>
          <a:stretch>
            <a:fillRect/>
          </a:stretch>
        </p:blipFill>
        <p:spPr bwMode="auto">
          <a:xfrm>
            <a:off x="2143107" y="0"/>
            <a:ext cx="5281469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Памятник «Шурф шахты №5» в Краснодоне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00306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139946" cy="6093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900igr.net/datas/istorija/KHatyn/0004-004-KHatyn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892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Мемориальный комплекс «Хатынь»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autotravel.ru/phalbum/90457/19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4199" y="332656"/>
            <a:ext cx="9178199" cy="6093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Мемориальный комплекс «Хатынь»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996605_Hatin_Memorial_3 (430x250, 109Kb)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26" y="548680"/>
            <a:ext cx="9131274" cy="5301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«Деревья жизни» в Хатыни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khatyn.by/ru/excursion/step5/full/pict004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73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Мемориальный комплекс «Хатынь»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khatyn.by/ru/excursion/step1/full/pict001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73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Мемориальный комплекс «Хатынь»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tangle 4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850" y="268288"/>
            <a:ext cx="8321675" cy="1158875"/>
          </a:xfrm>
          <a:prstGeom prst="rect">
            <a:avLst/>
          </a:prstGeom>
        </p:spPr>
      </p:pic>
      <p:pic>
        <p:nvPicPr>
          <p:cNvPr id="3" name="Picture 6" descr="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71500" y="1285875"/>
            <a:ext cx="3241675" cy="5572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4143375" y="2643188"/>
            <a:ext cx="4786313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800" dirty="0"/>
              <a:t>Не просто павшим — нет, </a:t>
            </a:r>
            <a:br>
              <a:rPr lang="ru-RU" sz="2800" dirty="0"/>
            </a:br>
            <a:r>
              <a:rPr lang="ru-RU" sz="2800" dirty="0"/>
              <a:t>а с думой о грядущем </a:t>
            </a:r>
            <a:br>
              <a:rPr lang="ru-RU" sz="2800" dirty="0"/>
            </a:br>
            <a:r>
              <a:rPr lang="ru-RU" sz="2800" dirty="0"/>
              <a:t>воздвигнут монумент </a:t>
            </a:r>
            <a:br>
              <a:rPr lang="ru-RU" sz="2800" dirty="0"/>
            </a:br>
            <a:r>
              <a:rPr lang="ru-RU" sz="2800" dirty="0"/>
              <a:t>и ныне всем живущим.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Картинка 93 из 6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1994310"/>
            <a:ext cx="3491880" cy="4863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6" descr="польш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39552" y="3143250"/>
            <a:ext cx="5545138" cy="3714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Rectangle 4"/>
          <p:cNvPicPr>
            <a:picLocks noChangeArrowheads="1"/>
          </p:cNvPicPr>
          <p:nvPr/>
        </p:nvPicPr>
        <p:blipFill>
          <a:blip r:embed="rId4" cstate="print"/>
          <a:srcRect l="6277" t="20520" r="10031"/>
          <a:stretch>
            <a:fillRect/>
          </a:stretch>
        </p:blipFill>
        <p:spPr bwMode="auto">
          <a:xfrm>
            <a:off x="5292080" y="6021288"/>
            <a:ext cx="2880320" cy="836712"/>
          </a:xfrm>
          <a:prstGeom prst="rect">
            <a:avLst/>
          </a:prstGeom>
          <a:solidFill>
            <a:schemeClr val="accent1">
              <a:lumMod val="20000"/>
              <a:lumOff val="80000"/>
              <a:alpha val="80000"/>
            </a:schemeClr>
          </a:solidFill>
        </p:spPr>
      </p:pic>
      <p:pic>
        <p:nvPicPr>
          <p:cNvPr id="5" name="Picture 10" descr="Картинка 1 из 127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3326400" cy="4509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Rectangle 2"/>
          <p:cNvPicPr>
            <a:picLocks noChangeArrowheads="1"/>
          </p:cNvPicPr>
          <p:nvPr/>
        </p:nvPicPr>
        <p:blipFill>
          <a:blip r:embed="rId6" cstate="print"/>
          <a:srcRect l="10098" t="14981" r="13485" b="2624"/>
          <a:stretch>
            <a:fillRect/>
          </a:stretch>
        </p:blipFill>
        <p:spPr bwMode="auto">
          <a:xfrm>
            <a:off x="3275856" y="260648"/>
            <a:ext cx="2448272" cy="792088"/>
          </a:xfrm>
          <a:prstGeom prst="rect">
            <a:avLst/>
          </a:prstGeom>
          <a:solidFill>
            <a:schemeClr val="accent1">
              <a:lumMod val="20000"/>
              <a:lumOff val="80000"/>
              <a:alpha val="80000"/>
            </a:schemeClr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gr.neftegaz.ru/images/photos/2998/1cf8b86a7b7110c05fa32300930a84f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0"/>
            <a:ext cx="678656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0" y="5842337"/>
            <a:ext cx="9144000" cy="1015663"/>
          </a:xfrm>
          <a:prstGeom prst="rect">
            <a:avLst/>
          </a:prstGeom>
          <a:solidFill>
            <a:schemeClr val="bg2">
              <a:alpha val="7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000" b="1" i="1" dirty="0" smtClean="0">
                <a:solidFill>
                  <a:srgbClr val="C00000"/>
                </a:solidFill>
                <a:latin typeface="Colonna MT" pitchFamily="82" charset="0"/>
              </a:rPr>
              <a:t>Тем, кто ради правого дела сердце был отдать готов…</a:t>
            </a:r>
            <a:endParaRPr lang="ru-RU" sz="3000" b="1" i="1" dirty="0">
              <a:solidFill>
                <a:srgbClr val="C00000"/>
              </a:solidFill>
              <a:latin typeface="Colonna MT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амятник советским воинам, павшим при освобождении Норвегии от фашистской оккупации, г. Осло, Норвегия Текст на памятнике: &quot;Норвегия благодарит вас&quot;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2368"/>
            <a:ext cx="5040560" cy="4255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5076056" y="5877272"/>
            <a:ext cx="2664296" cy="707886"/>
          </a:xfrm>
          <a:prstGeom prst="rect">
            <a:avLst/>
          </a:prstGeom>
          <a:solidFill>
            <a:schemeClr val="accent1">
              <a:lumMod val="20000"/>
              <a:lumOff val="80000"/>
              <a:alpha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CC3300"/>
                </a:solidFill>
                <a:latin typeface="Colonna MT" pitchFamily="82" charset="0"/>
              </a:rPr>
              <a:t>Норвегия </a:t>
            </a:r>
            <a:r>
              <a:rPr lang="ru-RU" sz="4000" b="1" i="1" dirty="0" smtClean="0">
                <a:solidFill>
                  <a:srgbClr val="CC3300"/>
                </a:solidFill>
                <a:latin typeface="Colonna MT" pitchFamily="82" charset="0"/>
              </a:rPr>
              <a:t>           </a:t>
            </a:r>
            <a:endParaRPr lang="ru-RU" sz="4000" b="1" i="1" dirty="0">
              <a:solidFill>
                <a:srgbClr val="CC3300"/>
              </a:solidFill>
              <a:latin typeface="Colonna MT" pitchFamily="82" charset="0"/>
            </a:endParaRPr>
          </a:p>
        </p:txBody>
      </p:sp>
      <p:pic>
        <p:nvPicPr>
          <p:cNvPr id="4" name="Picture 6" descr="Австрия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283968" y="0"/>
            <a:ext cx="4860032" cy="3645024"/>
          </a:xfrm>
          <a:prstGeom prst="rect">
            <a:avLst/>
          </a:prstGeom>
        </p:spPr>
      </p:pic>
      <p:pic>
        <p:nvPicPr>
          <p:cNvPr id="5" name="Rectangle 4"/>
          <p:cNvPicPr>
            <a:picLocks noChangeArrowheads="1"/>
          </p:cNvPicPr>
          <p:nvPr/>
        </p:nvPicPr>
        <p:blipFill>
          <a:blip r:embed="rId4" cstate="print"/>
          <a:srcRect l="23576" t="22491" r="17485" b="15372"/>
          <a:stretch>
            <a:fillRect/>
          </a:stretch>
        </p:blipFill>
        <p:spPr bwMode="auto">
          <a:xfrm>
            <a:off x="2267744" y="188640"/>
            <a:ext cx="1800200" cy="720080"/>
          </a:xfrm>
          <a:prstGeom prst="rect">
            <a:avLst/>
          </a:prstGeom>
          <a:solidFill>
            <a:schemeClr val="accent1">
              <a:lumMod val="20000"/>
              <a:lumOff val="80000"/>
              <a:alpha val="80000"/>
            </a:schemeClr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Румын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115616" y="130176"/>
            <a:ext cx="2999184" cy="3998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323528" y="2636912"/>
            <a:ext cx="1630062" cy="523220"/>
          </a:xfrm>
          <a:prstGeom prst="rect">
            <a:avLst/>
          </a:prstGeom>
          <a:solidFill>
            <a:schemeClr val="accent1">
              <a:lumMod val="20000"/>
              <a:lumOff val="80000"/>
              <a:alpha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Румыния</a:t>
            </a:r>
          </a:p>
        </p:txBody>
      </p:sp>
      <p:pic>
        <p:nvPicPr>
          <p:cNvPr id="4" name="Picture 11" descr="словаки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68313" y="3573463"/>
            <a:ext cx="3647144" cy="2735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1600200" y="5969000"/>
            <a:ext cx="1670650" cy="523220"/>
          </a:xfrm>
          <a:prstGeom prst="rect">
            <a:avLst/>
          </a:prstGeom>
          <a:solidFill>
            <a:schemeClr val="accent1">
              <a:lumMod val="20000"/>
              <a:lumOff val="80000"/>
              <a:alpha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Словакия</a:t>
            </a:r>
          </a:p>
        </p:txBody>
      </p:sp>
      <p:pic>
        <p:nvPicPr>
          <p:cNvPr id="6" name="Picture 13" descr="у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071938" y="273012"/>
            <a:ext cx="3236366" cy="4816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7072313" y="2500313"/>
            <a:ext cx="1491114" cy="523220"/>
          </a:xfrm>
          <a:prstGeom prst="rect">
            <a:avLst/>
          </a:prstGeom>
          <a:solidFill>
            <a:schemeClr val="accent1">
              <a:lumMod val="20000"/>
              <a:lumOff val="80000"/>
              <a:alpha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Украина</a:t>
            </a:r>
          </a:p>
        </p:txBody>
      </p:sp>
      <p:pic>
        <p:nvPicPr>
          <p:cNvPr id="8" name="Picture 15" descr="Латвия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5364088" y="3717032"/>
            <a:ext cx="3467175" cy="2596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6659563" y="6021388"/>
            <a:ext cx="1284711" cy="523220"/>
          </a:xfrm>
          <a:prstGeom prst="rect">
            <a:avLst/>
          </a:prstGeom>
          <a:solidFill>
            <a:schemeClr val="accent1">
              <a:lumMod val="20000"/>
              <a:lumOff val="80000"/>
              <a:alpha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Латвия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peterstamps.ru/uploads/news_images/2014/10/4-Spomenik_palim_hrvatskim_vojnicima_Mirogoj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7218" y="0"/>
            <a:ext cx="4933054" cy="6807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Монумент жертвам войны в Загребе (Хорватия)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амятник Красной Армии в Свиднике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9944" cy="6093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Памятник Красной Армии в </a:t>
            </a:r>
            <a:r>
              <a:rPr lang="ru-RU" b="1" dirty="0" err="1" smtClean="0"/>
              <a:t>Свиднике</a:t>
            </a:r>
            <a:r>
              <a:rPr lang="ru-RU" b="1" dirty="0" smtClean="0"/>
              <a:t> (Словакия)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etoretro.ru/data/media/4881/140533952680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98899" cy="5949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Памятник погибшим советским воинам в Будапеште (Румыния)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ugranow.ru/wp-content/uploads/2015/04/HsnNOmXJ7_c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940425" cy="3954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 descr="http://img1.liveinternet.ru/images/attach/c/0/120/941/120941763_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27277" y="3789040"/>
            <a:ext cx="7116724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Памятник советским воинам в Софии (Болгария)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img10.proshkolu.ru/content/media/pic/std/4000000/3458000/3457766-18d11537a19aa81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0"/>
            <a:ext cx="5291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Памятник «Алёша» в Болгарии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ed.eg.ru/upimg/photo/16029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384954"/>
            <a:ext cx="4843287" cy="6473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Памятник «Алёша» в Болгарии</a:t>
            </a:r>
            <a:endParaRPr lang="ru-RU" b="1" dirty="0"/>
          </a:p>
        </p:txBody>
      </p:sp>
      <p:pic>
        <p:nvPicPr>
          <p:cNvPr id="5" name="Военные песни - Алёша (Instrumental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604448" y="602128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2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berl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0"/>
            <a:ext cx="6613071" cy="6858000"/>
          </a:xfrm>
          <a:prstGeom prst="rect">
            <a:avLst/>
          </a:prstGeom>
          <a:ln w="50800">
            <a:solidFill>
              <a:schemeClr val="tx1"/>
            </a:solidFill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067944" y="3140968"/>
            <a:ext cx="1512168" cy="3600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Берлин</a:t>
            </a:r>
            <a:endParaRPr lang="ru-RU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wow_10_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372200" cy="4123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 descr="d516b07ca24f0070db43554df8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699792" y="3625966"/>
            <a:ext cx="4562872" cy="3232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 descr="museum1955-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-1"/>
            <a:ext cx="2915816" cy="4165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www.outdoors.ru/foto/album/18939.jpg"/>
          <p:cNvPicPr>
            <a:picLocks noChangeAspect="1" noChangeArrowheads="1"/>
          </p:cNvPicPr>
          <p:nvPr/>
        </p:nvPicPr>
        <p:blipFill>
          <a:blip r:embed="rId2" cstate="print"/>
          <a:srcRect l="12328"/>
          <a:stretch>
            <a:fillRect/>
          </a:stretch>
        </p:blipFill>
        <p:spPr bwMode="auto">
          <a:xfrm>
            <a:off x="0" y="214290"/>
            <a:ext cx="9130136" cy="5857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0" y="5842337"/>
            <a:ext cx="9144000" cy="1015663"/>
          </a:xfrm>
          <a:prstGeom prst="rect">
            <a:avLst/>
          </a:prstGeom>
          <a:solidFill>
            <a:schemeClr val="bg2">
              <a:alpha val="7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000" b="1" i="1" dirty="0" smtClean="0">
                <a:solidFill>
                  <a:srgbClr val="C00000"/>
                </a:solidFill>
                <a:latin typeface="Colonna MT" pitchFamily="82" charset="0"/>
              </a:rPr>
              <a:t>Тем, кто под машины ложился вместо понтонных мостов…</a:t>
            </a:r>
            <a:endParaRPr lang="ru-RU" sz="3000" b="1" i="1" dirty="0">
              <a:solidFill>
                <a:srgbClr val="C00000"/>
              </a:solidFill>
              <a:latin typeface="Colonna MT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3" descr="43510287_69680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TextBox 5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700" y="5013176"/>
            <a:ext cx="9004300" cy="1657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18veter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3690"/>
            <a:ext cx="9144000" cy="587828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Мемориал советским солдатам в </a:t>
            </a:r>
            <a:r>
              <a:rPr lang="ru-RU" b="1" dirty="0" err="1" smtClean="0"/>
              <a:t>Трептов-парке</a:t>
            </a:r>
            <a:r>
              <a:rPr lang="ru-RU" b="1" dirty="0" smtClean="0"/>
              <a:t> </a:t>
            </a:r>
            <a:r>
              <a:rPr lang="ru-RU" b="1" dirty="0" err="1" smtClean="0"/>
              <a:t>в</a:t>
            </a:r>
            <a:r>
              <a:rPr lang="ru-RU" b="1" dirty="0" smtClean="0"/>
              <a:t> Берлине 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orel-26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0"/>
            <a:ext cx="5868144" cy="6892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Памятник советскому воину в </a:t>
            </a:r>
            <a:r>
              <a:rPr lang="ru-RU" b="1" dirty="0" err="1" smtClean="0"/>
              <a:t>Трептов-парке</a:t>
            </a:r>
            <a:r>
              <a:rPr lang="ru-RU" b="1" dirty="0" smtClean="0"/>
              <a:t> </a:t>
            </a:r>
            <a:r>
              <a:rPr lang="ru-RU" b="1" dirty="0" err="1" smtClean="0"/>
              <a:t>в</a:t>
            </a:r>
            <a:r>
              <a:rPr lang="ru-RU" b="1" dirty="0" smtClean="0"/>
              <a:t> Берлине 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0_1744f_b84a40ac_-2-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Мемориал советским солдатам в </a:t>
            </a:r>
            <a:r>
              <a:rPr lang="ru-RU" b="1" dirty="0" err="1" smtClean="0"/>
              <a:t>Трептов-парке</a:t>
            </a:r>
            <a:r>
              <a:rPr lang="ru-RU" b="1" dirty="0" smtClean="0"/>
              <a:t> </a:t>
            </a:r>
            <a:r>
              <a:rPr lang="ru-RU" b="1" dirty="0" err="1" smtClean="0"/>
              <a:t>в</a:t>
            </a:r>
            <a:r>
              <a:rPr lang="ru-RU" b="1" dirty="0" smtClean="0"/>
              <a:t> Берлине 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51507784"/>
          <p:cNvPicPr>
            <a:picLocks noChangeAspect="1" noChangeArrowheads="1"/>
          </p:cNvPicPr>
          <p:nvPr/>
        </p:nvPicPr>
        <p:blipFill>
          <a:blip r:embed="rId2" cstate="print"/>
          <a:srcRect r="156" b="12519"/>
          <a:stretch>
            <a:fillRect/>
          </a:stretch>
        </p:blipFill>
        <p:spPr bwMode="auto">
          <a:xfrm>
            <a:off x="-4233" y="1196752"/>
            <a:ext cx="9148233" cy="475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Мемориал советским солдатам в </a:t>
            </a:r>
            <a:r>
              <a:rPr lang="ru-RU" b="1" dirty="0" err="1" smtClean="0"/>
              <a:t>Трептов-парке</a:t>
            </a:r>
            <a:r>
              <a:rPr lang="ru-RU" b="1" dirty="0" smtClean="0"/>
              <a:t> </a:t>
            </a:r>
            <a:r>
              <a:rPr lang="ru-RU" b="1" dirty="0" err="1" smtClean="0"/>
              <a:t>в</a:t>
            </a:r>
            <a:r>
              <a:rPr lang="ru-RU" b="1" dirty="0" smtClean="0"/>
              <a:t> Берлине 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164389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892" y="1357334"/>
            <a:ext cx="9182892" cy="5119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Мемориал советским солдатам в </a:t>
            </a:r>
            <a:r>
              <a:rPr lang="ru-RU" b="1" dirty="0" err="1" smtClean="0"/>
              <a:t>Трептов-парке</a:t>
            </a:r>
            <a:r>
              <a:rPr lang="ru-RU" b="1" dirty="0" smtClean="0"/>
              <a:t> </a:t>
            </a:r>
            <a:r>
              <a:rPr lang="ru-RU" b="1" dirty="0" err="1" smtClean="0"/>
              <a:t>в</a:t>
            </a:r>
            <a:r>
              <a:rPr lang="ru-RU" b="1" dirty="0" smtClean="0"/>
              <a:t> Берлине 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800px-Berlin_Treptow_Ehrenmal_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Мемориал советским солдатам в </a:t>
            </a:r>
            <a:r>
              <a:rPr lang="ru-RU" b="1" dirty="0" err="1" smtClean="0"/>
              <a:t>Трептов-парке</a:t>
            </a:r>
            <a:r>
              <a:rPr lang="ru-RU" b="1" dirty="0" smtClean="0"/>
              <a:t> </a:t>
            </a:r>
            <a:r>
              <a:rPr lang="ru-RU" b="1" dirty="0" err="1" smtClean="0"/>
              <a:t>в</a:t>
            </a:r>
            <a:r>
              <a:rPr lang="ru-RU" b="1" dirty="0" smtClean="0"/>
              <a:t> Берлине 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7a64654b53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0"/>
            <a:ext cx="5148064" cy="6864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Памятник шинели в г.Арамиль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s626317.vk.me/v626317293/5cbd/37JgHuCI4mU.jpg"/>
          <p:cNvPicPr/>
          <p:nvPr/>
        </p:nvPicPr>
        <p:blipFill>
          <a:blip r:embed="rId2" cstate="print"/>
          <a:srcRect l="3689" t="5530" r="-66" b="3307"/>
          <a:stretch>
            <a:fillRect/>
          </a:stretch>
        </p:blipFill>
        <p:spPr bwMode="auto">
          <a:xfrm>
            <a:off x="-520" y="692696"/>
            <a:ext cx="9144520" cy="4869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Мемориал в п.Арамиль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1" descr="den_pobedi_18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8175" y="0"/>
            <a:ext cx="5472113" cy="765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metronom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6876256" y="638132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7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fototerra.ru/image.html?id=174224&amp;size=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0" y="0"/>
            <a:ext cx="9144000" cy="553998"/>
          </a:xfrm>
          <a:prstGeom prst="rect">
            <a:avLst/>
          </a:prstGeom>
          <a:solidFill>
            <a:schemeClr val="bg2">
              <a:alpha val="7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000" b="1" i="1" dirty="0" smtClean="0">
                <a:solidFill>
                  <a:srgbClr val="C00000"/>
                </a:solidFill>
                <a:latin typeface="Colonna MT" pitchFamily="82" charset="0"/>
              </a:rPr>
              <a:t>Всем тем, кто ушёл в бессмертие и победил…</a:t>
            </a:r>
            <a:endParaRPr lang="ru-RU" sz="3000" b="1" i="1" dirty="0">
              <a:solidFill>
                <a:srgbClr val="C00000"/>
              </a:solidFill>
              <a:latin typeface="Colonna MT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SC00361"/>
          <p:cNvPicPr>
            <a:picLocks noChangeAspect="1" noChangeArrowheads="1"/>
          </p:cNvPicPr>
          <p:nvPr/>
        </p:nvPicPr>
        <p:blipFill>
          <a:blip r:embed="rId3" cstate="print"/>
          <a:srcRect r="3538" b="2751"/>
          <a:stretch>
            <a:fillRect/>
          </a:stretch>
        </p:blipFill>
        <p:spPr>
          <a:xfrm>
            <a:off x="0" y="-55987"/>
            <a:ext cx="9144000" cy="691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От героев былых времён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676456" y="6381328"/>
            <a:ext cx="304800" cy="304800"/>
          </a:xfrm>
          <a:prstGeom prst="rect">
            <a:avLst/>
          </a:prstGeom>
        </p:spPr>
      </p:pic>
      <p:pic>
        <p:nvPicPr>
          <p:cNvPr id="4" name="Рисунок 3" descr="http://img-fotki.yandex.ru/get/3503/bonoooooo.ac/0_b4d6_8d6042d9_XL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09702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Памятник в Москве</a:t>
            </a:r>
            <a:endParaRPr lang="ru-RU" b="1" dirty="0"/>
          </a:p>
        </p:txBody>
      </p:sp>
      <p:pic>
        <p:nvPicPr>
          <p:cNvPr id="6" name="Рисунок 5" descr="http://www.dostup1.ru/netcat_files/Image/2014/05/08/sestrichka.jpg"/>
          <p:cNvPicPr/>
          <p:nvPr/>
        </p:nvPicPr>
        <p:blipFill>
          <a:blip r:embed="rId6" cstate="print"/>
          <a:srcRect r="1924" b="13919"/>
          <a:stretch>
            <a:fillRect/>
          </a:stretch>
        </p:blipFill>
        <p:spPr bwMode="auto">
          <a:xfrm>
            <a:off x="2123728" y="17771"/>
            <a:ext cx="5848879" cy="6840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Памятник «Сестричка» в Челябинске</a:t>
            </a:r>
            <a:endParaRPr lang="ru-RU" b="1" dirty="0"/>
          </a:p>
        </p:txBody>
      </p:sp>
      <p:pic>
        <p:nvPicPr>
          <p:cNvPr id="10" name="Picture 5" descr="CIMG0240"/>
          <p:cNvPicPr>
            <a:picLocks noChangeAspect="1" noChangeArrowheads="1"/>
          </p:cNvPicPr>
          <p:nvPr/>
        </p:nvPicPr>
        <p:blipFill>
          <a:blip r:embed="rId7" cstate="print"/>
          <a:srcRect l="7753" t="16368" r="2315"/>
          <a:stretch>
            <a:fillRect/>
          </a:stretch>
        </p:blipFill>
        <p:spPr bwMode="auto">
          <a:xfrm>
            <a:off x="2411760" y="0"/>
            <a:ext cx="499579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Памятник военным лётчикам в Киеве</a:t>
            </a:r>
            <a:endParaRPr lang="ru-RU" b="1" dirty="0"/>
          </a:p>
        </p:txBody>
      </p:sp>
      <p:pic>
        <p:nvPicPr>
          <p:cNvPr id="12" name="От героев былых времён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9144000" cy="6688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0" y="6488669"/>
            <a:ext cx="9144000" cy="369332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Памятник солдату в </a:t>
            </a:r>
            <a:r>
              <a:rPr lang="ru-RU" b="1" dirty="0" err="1" smtClean="0"/>
              <a:t>Черниковке</a:t>
            </a:r>
            <a:endParaRPr lang="ru-RU" b="1" dirty="0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9418" y="0"/>
            <a:ext cx="9094582" cy="6669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Прямоугольник 18"/>
          <p:cNvSpPr/>
          <p:nvPr/>
        </p:nvSpPr>
        <p:spPr>
          <a:xfrm>
            <a:off x="49418" y="6488668"/>
            <a:ext cx="9144000" cy="369332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Памятник погибшим в Луганске</a:t>
            </a:r>
            <a:endParaRPr lang="ru-RU" b="1" dirty="0"/>
          </a:p>
        </p:txBody>
      </p:sp>
      <p:pic>
        <p:nvPicPr>
          <p:cNvPr id="20" name="Picture 5" descr="Вечный огонь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Памятник неизвестному солдату в Москве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8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xit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xit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0" fill="hold" grpId="1" nodeType="withEffect">
                                  <p:stCondLst>
                                    <p:cond delay="2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ntr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xit" presetSubtype="0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0" fill="hold" grpId="1" nodeType="withEffect">
                                  <p:stCondLst>
                                    <p:cond delay="3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ntr" presetSubtype="0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xit" presetSubtype="0" fill="hold" nodeType="withEffect">
                                  <p:stCondLst>
                                    <p:cond delay="4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xit" presetSubtype="0" fill="hold" grpId="1" nodeType="withEffect">
                                  <p:stCondLst>
                                    <p:cond delay="4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53" presetClass="entr" presetSubtype="0" fill="hold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xit" presetSubtype="0" fill="hold" nodeType="withEffect">
                                  <p:stCondLst>
                                    <p:cond delay="5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3" presetClass="exit" presetSubtype="0" fill="hold" grpId="1" nodeType="withEffect">
                                  <p:stCondLst>
                                    <p:cond delay="5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53" presetClass="entr" presetSubtype="0" fill="hold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7" grpId="0" animBg="1"/>
      <p:bldP spid="7" grpId="1" animBg="1"/>
      <p:bldP spid="11" grpId="0" animBg="1"/>
      <p:bldP spid="11" grpId="1" animBg="1"/>
      <p:bldP spid="16" grpId="0" animBg="1"/>
      <p:bldP spid="16" grpId="1" animBg="1"/>
      <p:bldP spid="19" grpId="0" animBg="1"/>
      <p:bldP spid="19" grpId="1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Памятник Александру Матросов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Памятник Александру Матросову в Уфе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654</TotalTime>
  <Words>544</Words>
  <Application>Microsoft Office PowerPoint</Application>
  <PresentationFormat>Экран (4:3)</PresentationFormat>
  <Paragraphs>85</Paragraphs>
  <Slides>80</Slides>
  <Notes>0</Notes>
  <HiddenSlides>0</HiddenSlides>
  <MMClips>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80</vt:i4>
      </vt:variant>
    </vt:vector>
  </HeadingPairs>
  <TitlesOfParts>
    <vt:vector size="8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Гитлер говорил: «Через несколько недель мы будем в Москве. Я сотру этот чёртов город с лица земли, а на его месте построю искусственное озеро. Само название «Москва» исчезнет навсегда».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За 28 дней была завоёвана Польша,  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76</cp:revision>
  <dcterms:created xsi:type="dcterms:W3CDTF">2016-04-24T18:01:27Z</dcterms:created>
  <dcterms:modified xsi:type="dcterms:W3CDTF">2017-05-25T15:34:09Z</dcterms:modified>
</cp:coreProperties>
</file>