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2" r:id="rId6"/>
    <p:sldId id="266" r:id="rId7"/>
    <p:sldId id="265" r:id="rId8"/>
    <p:sldId id="267" r:id="rId9"/>
    <p:sldId id="268" r:id="rId10"/>
    <p:sldId id="269" r:id="rId11"/>
    <p:sldId id="270" r:id="rId12"/>
    <p:sldId id="279" r:id="rId13"/>
    <p:sldId id="272" r:id="rId14"/>
    <p:sldId id="273" r:id="rId15"/>
    <p:sldId id="274" r:id="rId16"/>
    <p:sldId id="275" r:id="rId17"/>
    <p:sldId id="276" r:id="rId18"/>
    <p:sldId id="280" r:id="rId19"/>
    <p:sldId id="282" r:id="rId20"/>
    <p:sldId id="283" r:id="rId21"/>
    <p:sldId id="284" r:id="rId22"/>
    <p:sldId id="285" r:id="rId23"/>
    <p:sldId id="28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70994-D1B5-4ED7-8BE6-209EEE99DDFA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590B-6FC3-408D-9C33-1A94F35F2E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590B-6FC3-408D-9C33-1A94F35F2ED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143932" cy="3143272"/>
          </a:xfrm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Эвакуированные на территории </a:t>
            </a:r>
            <a:r>
              <a:rPr lang="ru-RU" b="1" i="1" dirty="0" err="1" smtClean="0"/>
              <a:t>Тисульского</a:t>
            </a:r>
            <a:r>
              <a:rPr lang="ru-RU" b="1" i="1" dirty="0" smtClean="0"/>
              <a:t> района в годы Великой Отечественной войны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338770" cy="1752600"/>
          </a:xfrm>
          <a:ln w="9525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Учитель: Семёнова Тамара </a:t>
            </a:r>
            <a:br>
              <a:rPr lang="ru-RU" sz="2400" b="1" dirty="0" smtClean="0"/>
            </a:br>
            <a:r>
              <a:rPr lang="ru-RU" sz="2400" b="1" dirty="0" smtClean="0"/>
              <a:t>Аркадьевна     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2844" y="571480"/>
            <a:ext cx="8429652" cy="5572164"/>
          </a:xfrm>
          <a:ln w="38100" cmpd="thickThin"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dirty="0" smtClean="0"/>
              <a:t>Больше всего прибыло ленинградцев – 1214 чел.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Москвы – 207 чел.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Украина – 115 чел.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Кавказ – 48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285720" y="6357958"/>
            <a:ext cx="7143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57322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Эвакуированные в наш район  –  люди разных национальностей: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857364"/>
          <a:ext cx="6643734" cy="436950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{69012ECD-51FC-41F1-AA8D-1B2483CD663E}</a:tableStyleId>
              </a:tblPr>
              <a:tblGrid>
                <a:gridCol w="4429156"/>
                <a:gridCol w="2214578"/>
              </a:tblGrid>
              <a:tr h="6889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Национальность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86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1775</a:t>
                      </a:r>
                      <a:endParaRPr lang="ru-RU" b="1" dirty="0"/>
                    </a:p>
                  </a:txBody>
                  <a:tcPr/>
                </a:tc>
              </a:tr>
              <a:tr h="6086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Украинцы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/>
                </a:tc>
              </a:tr>
              <a:tr h="6086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Белорусы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/>
                </a:tc>
              </a:tr>
              <a:tr h="6086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Евреи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121</a:t>
                      </a:r>
                      <a:endParaRPr lang="ru-RU" b="1" dirty="0"/>
                    </a:p>
                  </a:txBody>
                  <a:tcPr/>
                </a:tc>
              </a:tr>
              <a:tr h="63705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Цыгане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46</a:t>
                      </a:r>
                      <a:endParaRPr lang="ru-RU" b="1" dirty="0"/>
                    </a:p>
                  </a:txBody>
                  <a:tcPr/>
                </a:tc>
              </a:tr>
              <a:tr h="6086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Поляки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9001156" cy="1071570"/>
          </a:xfrm>
          <a:ln w="38100"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Решение №49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Исполнительного комитета Берикульского поссовета трудящихся</a:t>
            </a:r>
            <a:endParaRPr lang="ru-RU" sz="2000" dirty="0"/>
          </a:p>
        </p:txBody>
      </p:sp>
      <p:pic>
        <p:nvPicPr>
          <p:cNvPr id="1026" name="Picture 2" descr="C:\Users\baum\Documents\IMG_20170401_0001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928662" y="1500174"/>
            <a:ext cx="3214710" cy="5000660"/>
          </a:xfrm>
          <a:prstGeom prst="rect">
            <a:avLst/>
          </a:prstGeom>
          <a:noFill/>
        </p:spPr>
      </p:pic>
      <p:pic>
        <p:nvPicPr>
          <p:cNvPr id="1027" name="Picture 3" descr="C:\Users\baum\Documents\IMG_20170401_0001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4714876" y="1500174"/>
            <a:ext cx="3143272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.MICROSOF-463C89\Мои документы\Мои рисунки\img64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928670"/>
            <a:ext cx="6143668" cy="4071966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00166" y="5429264"/>
            <a:ext cx="6072198" cy="9541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На снимке: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Добрыгин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Артемий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Васильевич (1890 – 1957) и 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Добрыгина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Анна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Евдокимовна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(1892 -  1982) у своего дома в Третьяково. 1955 г. У них проживала семья Мигуновых из Ленинграда</a:t>
            </a:r>
            <a:endParaRPr kumimoji="0" lang="ru-RU" sz="140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 годы войны на территории нашего района  создано три детских дома: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8686800" cy="4168816"/>
          </a:xfrm>
        </p:spPr>
        <p:txBody>
          <a:bodyPr>
            <a:normAutofit/>
          </a:bodyPr>
          <a:lstStyle/>
          <a:p>
            <a:pPr marL="578358" indent="-514350">
              <a:buClr>
                <a:schemeClr val="accent1">
                  <a:lumMod val="75000"/>
                </a:schemeClr>
              </a:buClr>
              <a:buSzPct val="91000"/>
              <a:buFont typeface="Wingdings 2" pitchFamily="18" charset="2"/>
              <a:buChar char=""/>
            </a:pPr>
            <a:r>
              <a:rPr lang="ru-RU" sz="2400" dirty="0" smtClean="0"/>
              <a:t>1.  </a:t>
            </a:r>
            <a:r>
              <a:rPr lang="ru-RU" sz="2400" dirty="0" err="1" smtClean="0"/>
              <a:t>Берикуле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578358" indent="-514350">
              <a:buClr>
                <a:schemeClr val="accent1">
                  <a:lumMod val="75000"/>
                </a:schemeClr>
              </a:buClr>
              <a:buSzPct val="89000"/>
              <a:buFont typeface="Wingdings 2" pitchFamily="18" charset="2"/>
              <a:buChar char=""/>
            </a:pPr>
            <a:r>
              <a:rPr lang="ru-RU" sz="2400" dirty="0" smtClean="0"/>
              <a:t> 2.  </a:t>
            </a:r>
            <a:r>
              <a:rPr lang="ru-RU" sz="2400" dirty="0" err="1" smtClean="0"/>
              <a:t>Тамбаре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578358" indent="-514350">
              <a:buClr>
                <a:schemeClr val="accent1">
                  <a:lumMod val="75000"/>
                </a:schemeClr>
              </a:buClr>
              <a:buSzPct val="89000"/>
              <a:buFont typeface="Wingdings 2" pitchFamily="18" charset="2"/>
              <a:buChar char=""/>
            </a:pPr>
            <a:r>
              <a:rPr lang="ru-RU" sz="2400" dirty="0" smtClean="0"/>
              <a:t>3.  </a:t>
            </a:r>
            <a:r>
              <a:rPr lang="ru-RU" sz="2400" dirty="0" err="1" smtClean="0"/>
              <a:t>Берчикуле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Администратор.MICROSOF-463C89\Мои документы\Мои рисунки\img65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2285992"/>
            <a:ext cx="57174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428992" y="6429396"/>
            <a:ext cx="5214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снимке: коллектив детского дома.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Берикуль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1942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541908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Вклад эвакуированных в победу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643446"/>
          </a:xfrm>
        </p:spPr>
        <p:txBody>
          <a:bodyPr/>
          <a:lstStyle/>
          <a:p>
            <a:r>
              <a:rPr lang="ru-RU" dirty="0" smtClean="0"/>
              <a:t>Они не только ожидали конца войны, но и сами  приближали её самоотверженным трудом</a:t>
            </a:r>
          </a:p>
          <a:p>
            <a:endParaRPr lang="ru-RU" dirty="0" smtClean="0"/>
          </a:p>
          <a:p>
            <a:r>
              <a:rPr lang="ru-RU" dirty="0" smtClean="0"/>
              <a:t> В годы войны Центральный рудник увеличил добычу золота в два с лишним раза и на 18,6 процента добычу серебра.</a:t>
            </a:r>
            <a:endParaRPr lang="ru-RU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7157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100" b="1" dirty="0" smtClean="0"/>
              <a:t>Эвакуированные учителя в </a:t>
            </a:r>
            <a:r>
              <a:rPr lang="ru-RU" sz="3100" b="1" dirty="0" err="1" smtClean="0"/>
              <a:t>Тисульском</a:t>
            </a:r>
            <a:r>
              <a:rPr lang="ru-RU" sz="3100" b="1" dirty="0" smtClean="0"/>
              <a:t> районе: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57826"/>
            <a:ext cx="642942" cy="714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baum\Documents\IMG_20170401_0002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714348" y="1643050"/>
            <a:ext cx="3365490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baum\Documents\IMG_20170401_0003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4857752" y="1643050"/>
            <a:ext cx="3365313" cy="47863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5661836"/>
          </a:xfrm>
          <a:ln w="38100" cmpd="thickThin"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dirty="0" smtClean="0"/>
              <a:t>Из списков следует, что 20 эвакуированных в 1943 году были призваны в ряды РККА только из Берикульского </a:t>
            </a:r>
            <a:br>
              <a:rPr lang="ru-RU" sz="4800" dirty="0" smtClean="0"/>
            </a:br>
            <a:r>
              <a:rPr lang="ru-RU" sz="4800" dirty="0" smtClean="0"/>
              <a:t>поссовета.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Распределение эвакуированных по колхозам</a:t>
            </a:r>
            <a:endParaRPr lang="ru-RU" b="1" dirty="0"/>
          </a:p>
        </p:txBody>
      </p:sp>
      <p:pic>
        <p:nvPicPr>
          <p:cNvPr id="3074" name="Picture 2" descr="C:\Users\baum\Documents\IMG_20170401_0004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571472" y="2357430"/>
            <a:ext cx="7929618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Семья </a:t>
            </a:r>
            <a:r>
              <a:rPr lang="ru-RU" b="1" dirty="0" err="1" smtClean="0"/>
              <a:t>Башкиных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sz="3600" b="1" dirty="0" smtClean="0"/>
              <a:t>Ленинград. 1926 г.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857364"/>
            <a:ext cx="5143536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6143644"/>
            <a:ext cx="5670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на руках у матери Евдокии Фёдоровны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Объект изучения: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/>
          <a:lstStyle/>
          <a:p>
            <a:r>
              <a:rPr lang="ru-RU" dirty="0" smtClean="0"/>
              <a:t>Жизнь людей, оказавшихся в годы Великой Отечественной войны в эвакуации на территории </a:t>
            </a:r>
            <a:r>
              <a:rPr lang="ru-RU" dirty="0" err="1" smtClean="0"/>
              <a:t>Тисульского</a:t>
            </a:r>
            <a:r>
              <a:rPr lang="ru-RU" dirty="0" smtClean="0"/>
              <a:t> района.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b="1" dirty="0" smtClean="0"/>
              <a:t>Пискарёвское кладбище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1928802"/>
            <a:ext cx="4929222" cy="38576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5929330"/>
            <a:ext cx="600076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похоронены родители моей прабабушки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Башкины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Евдокия Федоровна и Семен Никитич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Семья Щедриных. </a:t>
            </a:r>
            <a:br>
              <a:rPr lang="ru-RU" b="1" dirty="0" smtClean="0"/>
            </a:br>
            <a:r>
              <a:rPr lang="ru-RU" b="1" dirty="0" smtClean="0"/>
              <a:t>Новый </a:t>
            </a:r>
            <a:r>
              <a:rPr lang="ru-RU" b="1" dirty="0" err="1" smtClean="0"/>
              <a:t>Берикуль</a:t>
            </a:r>
            <a:r>
              <a:rPr lang="ru-RU" b="1" dirty="0" smtClean="0"/>
              <a:t>. 1946г.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3116"/>
            <a:ext cx="5286412" cy="42862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22" y="2786058"/>
            <a:ext cx="2786082" cy="175432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П. И. Щедрин </a:t>
            </a:r>
          </a:p>
          <a:p>
            <a:pPr algn="ctr"/>
            <a:r>
              <a:rPr lang="ru-RU" dirty="0" smtClean="0"/>
              <a:t>с женой Татьяной Семеновной  </a:t>
            </a:r>
          </a:p>
          <a:p>
            <a:pPr algn="ctr"/>
            <a:r>
              <a:rPr lang="ru-RU" dirty="0" smtClean="0"/>
              <a:t>и </a:t>
            </a:r>
          </a:p>
          <a:p>
            <a:pPr algn="ctr"/>
            <a:r>
              <a:rPr lang="ru-RU" dirty="0" smtClean="0"/>
              <a:t>старшей дочерью Галиной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Щедрина Т.С.  награждена орденом «Мать – героиня»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3571900" cy="18158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с мужем она воспитала пять сыновей и пять дочерей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5072066" y="2000240"/>
            <a:ext cx="3484019" cy="3929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Прямоугольник 5"/>
          <p:cNvSpPr/>
          <p:nvPr/>
        </p:nvSpPr>
        <p:spPr>
          <a:xfrm>
            <a:off x="6000760" y="6072206"/>
            <a:ext cx="184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Снимок 2001г.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9936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Удостоверение «Житель блокадного Ленинграда» Щедриной Т. С.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502" y="2924944"/>
            <a:ext cx="6848995" cy="349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86658" cy="1143008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6700" b="1" dirty="0" smtClean="0"/>
              <a:t>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857752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 Эвакуированные в годы войны  размещены по всему </a:t>
            </a:r>
            <a:r>
              <a:rPr lang="ru-RU" sz="2200" dirty="0" err="1" smtClean="0"/>
              <a:t>Тисульскому</a:t>
            </a:r>
            <a:r>
              <a:rPr lang="ru-RU" sz="2200" dirty="0" smtClean="0"/>
              <a:t> району – от золотодобывающих рудников до колхозных деревень.</a:t>
            </a:r>
            <a:br>
              <a:rPr lang="ru-RU" sz="2200" dirty="0" smtClean="0"/>
            </a:br>
            <a:endParaRPr lang="ru-RU" sz="2200" b="1" dirty="0" smtClean="0"/>
          </a:p>
          <a:p>
            <a:r>
              <a:rPr lang="ru-RU" sz="2200" dirty="0" smtClean="0"/>
              <a:t>Своя собственная боль не заглушила в </a:t>
            </a:r>
            <a:r>
              <a:rPr lang="ru-RU" sz="2200" dirty="0" err="1" smtClean="0"/>
              <a:t>тисульчанах</a:t>
            </a:r>
            <a:r>
              <a:rPr lang="ru-RU" sz="2200" dirty="0" smtClean="0"/>
              <a:t>  чувство участия и сострадания. Жители района оказали эвакуированным радушный приём.</a:t>
            </a:r>
            <a:br>
              <a:rPr lang="ru-RU" sz="2200" dirty="0" smtClean="0"/>
            </a:br>
            <a:endParaRPr lang="ru-RU" sz="2200" dirty="0" smtClean="0"/>
          </a:p>
          <a:p>
            <a:r>
              <a:rPr lang="ru-RU" sz="2200" dirty="0" smtClean="0"/>
              <a:t>Эвакуированные, находясь в тылу, приближали победу своим трудом.</a:t>
            </a:r>
          </a:p>
          <a:p>
            <a:endParaRPr lang="ru-RU" sz="2200" dirty="0" smtClean="0"/>
          </a:p>
          <a:p>
            <a:r>
              <a:rPr lang="ru-RU" sz="2200" dirty="0" smtClean="0"/>
              <a:t>Некоторые эвакуированные остались на жительство в </a:t>
            </a:r>
            <a:r>
              <a:rPr lang="ru-RU" sz="2200" dirty="0" err="1" smtClean="0"/>
              <a:t>Тисульском</a:t>
            </a:r>
            <a:r>
              <a:rPr lang="ru-RU" sz="2200" dirty="0" smtClean="0"/>
              <a:t> районе.</a:t>
            </a:r>
            <a:br>
              <a:rPr lang="ru-RU" sz="2200" dirty="0" smtClean="0"/>
            </a:br>
            <a:endParaRPr lang="ru-RU" sz="2200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2947192"/>
          </a:xfrm>
          <a:ln w="57150" cmpd="thickThin">
            <a:solidFill>
              <a:schemeClr val="accent1">
                <a:lumMod val="7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8000" b="1" i="1" u="sng" dirty="0" smtClean="0"/>
              <a:t>Спасибо       за внимание !</a:t>
            </a:r>
            <a:endParaRPr lang="ru-RU" sz="8000" b="1" i="1" u="sng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Цель урока памяти: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Осознание  трудового подвига и нравственных качеств жителей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Тисульского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и эвакуированного населения  в годы Великой Отечественной войны.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8474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Задачи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5026072"/>
          </a:xfrm>
        </p:spPr>
        <p:txBody>
          <a:bodyPr>
            <a:normAutofit fontScale="92500"/>
          </a:bodyPr>
          <a:lstStyle/>
          <a:p>
            <a:pPr>
              <a:buSzPct val="89000"/>
            </a:pPr>
            <a:r>
              <a:rPr lang="ru-RU" sz="2200" dirty="0" smtClean="0"/>
              <a:t>Представить архивные данные  о количестве эвакуированного  населения в годы войны в </a:t>
            </a:r>
            <a:r>
              <a:rPr lang="ru-RU" sz="2200" dirty="0" err="1" smtClean="0"/>
              <a:t>Тисульском</a:t>
            </a:r>
            <a:r>
              <a:rPr lang="ru-RU" sz="2200" dirty="0" smtClean="0"/>
              <a:t> районе.</a:t>
            </a:r>
            <a:br>
              <a:rPr lang="ru-RU" sz="2200" dirty="0" smtClean="0"/>
            </a:br>
            <a:endParaRPr lang="ru-RU" sz="2200" dirty="0" smtClean="0"/>
          </a:p>
          <a:p>
            <a:pPr>
              <a:buSzPct val="89000"/>
            </a:pPr>
            <a:r>
              <a:rPr lang="ru-RU" sz="2200" dirty="0" smtClean="0"/>
              <a:t>Выяснить, какая работа проводилась в нашем районе по обеспечению жизненных нужд эвакуированного населения.</a:t>
            </a:r>
            <a:br>
              <a:rPr lang="ru-RU" sz="2200" dirty="0" smtClean="0"/>
            </a:br>
            <a:endParaRPr lang="ru-RU" sz="2200" dirty="0" smtClean="0"/>
          </a:p>
          <a:p>
            <a:pPr>
              <a:buSzPct val="89000"/>
              <a:buFont typeface="Wingdings 2" pitchFamily="18" charset="2"/>
              <a:buChar char=""/>
            </a:pPr>
            <a:r>
              <a:rPr lang="ru-RU" sz="2200" dirty="0" smtClean="0"/>
              <a:t>Определить вклад эвакуированного населения в победу.</a:t>
            </a:r>
          </a:p>
          <a:p>
            <a:pPr>
              <a:buSzPct val="89000"/>
              <a:buFont typeface="Wingdings 2" pitchFamily="18" charset="2"/>
              <a:buChar char=""/>
            </a:pPr>
            <a:endParaRPr lang="ru-RU" sz="2200" dirty="0" smtClean="0"/>
          </a:p>
          <a:p>
            <a:pPr>
              <a:buSzPct val="89000"/>
              <a:buFont typeface="Wingdings 2" pitchFamily="18" charset="2"/>
              <a:buChar char=""/>
            </a:pPr>
            <a:r>
              <a:rPr lang="ru-RU" sz="2200" dirty="0" smtClean="0"/>
              <a:t>Рассказать о судьбе </a:t>
            </a:r>
            <a:r>
              <a:rPr lang="ru-RU" sz="2200" dirty="0" err="1" smtClean="0"/>
              <a:t>Башкиной</a:t>
            </a:r>
            <a:r>
              <a:rPr lang="ru-RU" sz="2200" dirty="0" smtClean="0"/>
              <a:t> Т. С. </a:t>
            </a:r>
            <a:br>
              <a:rPr lang="ru-RU" sz="2200" dirty="0" smtClean="0"/>
            </a:br>
            <a:endParaRPr lang="ru-RU" sz="2200" dirty="0" smtClean="0"/>
          </a:p>
          <a:p>
            <a:pPr>
              <a:buSzPct val="89000"/>
              <a:buFont typeface="Wingdings 2" pitchFamily="18" charset="2"/>
              <a:buChar char=""/>
            </a:pPr>
            <a:r>
              <a:rPr lang="ru-RU" sz="2200" dirty="0" smtClean="0"/>
              <a:t> Дать оценку нравственным качествам  наших земляков,  как в годы войны, так и в современных условиях.</a:t>
            </a:r>
          </a:p>
          <a:p>
            <a:pPr>
              <a:buFont typeface="Wingdings 2" pitchFamily="18" charset="2"/>
              <a:buChar char=""/>
            </a:pPr>
            <a:endParaRPr lang="ru-RU" sz="2000" dirty="0" smtClean="0"/>
          </a:p>
          <a:p>
            <a:pPr>
              <a:buFont typeface="Wingdings 2" pitchFamily="18" charset="2"/>
              <a:buChar char=""/>
            </a:pPr>
            <a:endParaRPr lang="ru-RU" sz="2000" dirty="0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4446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72000"/>
          </a:xfrm>
        </p:spPr>
        <p:txBody>
          <a:bodyPr/>
          <a:lstStyle/>
          <a:p>
            <a:r>
              <a:rPr lang="ru-RU" b="1" dirty="0" smtClean="0"/>
              <a:t>Главный источник </a:t>
            </a:r>
            <a:r>
              <a:rPr lang="ru-RU" dirty="0" smtClean="0"/>
              <a:t>– документы районного архива: список эвакуированных на территории района, протоколы исполкомов сельских и поселковых Советов.</a:t>
            </a:r>
          </a:p>
          <a:p>
            <a:endParaRPr lang="ru-RU" dirty="0" smtClean="0"/>
          </a:p>
          <a:p>
            <a:r>
              <a:rPr lang="ru-RU" dirty="0" smtClean="0"/>
              <a:t>Личные воспоминания жителей района и их родственников.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6019026"/>
          </a:xfrm>
          <a:ln w="38100" cmpd="thickThin"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Font typeface="Century Gothic" pitchFamily="34" charset="0"/>
              <a:buChar char="●"/>
            </a:pP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образования Кемеровской области на 1 января 1943 года эвакуированное население размещалось таким образом: из 207086 человек 2084  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Тисульском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411481" y="6454808"/>
            <a:ext cx="45719" cy="460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00132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Размещение эвакуированного населения на территории 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Администратор.MICROSOF-463C89\Мои документы\Мои рисунки\img64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2500297" y="1357298"/>
            <a:ext cx="3848199" cy="521497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3417987"/>
            <a:ext cx="38576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Размещение эвакуированных на территории </a:t>
            </a:r>
            <a:r>
              <a:rPr lang="ru-RU" sz="2800" b="1" dirty="0" err="1" smtClean="0"/>
              <a:t>Тисульсеого</a:t>
            </a:r>
            <a:r>
              <a:rPr lang="ru-RU" sz="2800" b="1" dirty="0" smtClean="0"/>
              <a:t> района на 23. 07. 1943 г.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142984"/>
          <a:ext cx="7358114" cy="5394960"/>
        </p:xfrm>
        <a:graphic>
          <a:graphicData uri="http://schemas.openxmlformats.org/drawingml/2006/table">
            <a:tbl>
              <a:tblPr firstRow="1" firstCol="1" lastCol="1" bandRow="1" bandCol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{69012ECD-51FC-41F1-AA8D-1B2483CD663E}</a:tableStyleId>
              </a:tblPr>
              <a:tblGrid>
                <a:gridCol w="5500726"/>
                <a:gridCol w="1857388"/>
              </a:tblGrid>
              <a:tr h="47338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</a:rPr>
                        <a:t>Сельский совет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</a:rPr>
                        <a:t>Размещено (чел.)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/>
                        <a:t>Берчикульский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/>
                        <a:t>Больше-Барандатский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Больше-Пичугинский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Вознесенский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144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Воскресенский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228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Городокский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Дворниковский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Кайчакский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Солдаткинский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Куликовский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133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Тамбарский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Тисульский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301</a:t>
                      </a:r>
                      <a:endParaRPr lang="ru-RU" dirty="0"/>
                    </a:p>
                  </a:txBody>
                  <a:tcPr/>
                </a:tc>
              </a:tr>
              <a:tr h="353747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Усть-Колбинский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0" y="267494"/>
            <a:ext cx="45719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1142984"/>
          <a:ext cx="6286544" cy="45482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{69012ECD-51FC-41F1-AA8D-1B2483CD663E}</a:tableStyleId>
              </a:tblPr>
              <a:tblGrid>
                <a:gridCol w="4509912"/>
                <a:gridCol w="1776632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Поселковый совет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Берикульский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248</a:t>
                      </a:r>
                      <a:endParaRPr lang="ru-RU" b="1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Первомайский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Центральский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123</a:t>
                      </a:r>
                      <a:endParaRPr lang="ru-RU" b="1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НИГРИ золото</a:t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НКЦМ (</a:t>
                      </a:r>
                      <a:r>
                        <a:rPr lang="ru-RU" b="1" dirty="0" err="1" smtClean="0"/>
                        <a:t>Макарак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156</a:t>
                      </a:r>
                      <a:endParaRPr lang="ru-RU" b="1" dirty="0"/>
                    </a:p>
                  </a:txBody>
                  <a:tcPr/>
                </a:tc>
              </a:tr>
              <a:tr h="881069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2129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473</TotalTime>
  <Words>412</Words>
  <Application>Microsoft Office PowerPoint</Application>
  <PresentationFormat>Экран (4:3)</PresentationFormat>
  <Paragraphs>113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Эвакуированные на территории Тисульского района в годы Великой Отечественной войны  </vt:lpstr>
      <vt:lpstr>Объект изучения: </vt:lpstr>
      <vt:lpstr>Цель урока памяти: </vt:lpstr>
      <vt:lpstr>Задачи урока:</vt:lpstr>
      <vt:lpstr>Источники:</vt:lpstr>
      <vt:lpstr> К моменту образования Кемеровской области на 1 января 1943 года эвакуированное население размещалось таким образом: из 207086 человек 2084   в Тисульском районе</vt:lpstr>
      <vt:lpstr> Размещение эвакуированного населения на территории  района </vt:lpstr>
      <vt:lpstr>Размещение эвакуированных на территории Тисульсеого района на 23. 07. 1943 г.</vt:lpstr>
      <vt:lpstr>Слайд 9</vt:lpstr>
      <vt:lpstr>Больше всего прибыло ленинградцев – 1214 чел.  Из Москвы – 207 чел.  Украина – 115 чел.  Кавказ – 48</vt:lpstr>
      <vt:lpstr> Эвакуированные в наш район  –  люди разных национальностей: </vt:lpstr>
      <vt:lpstr>Решение №49 Исполнительного комитета Берикульского поссовета трудящихся</vt:lpstr>
      <vt:lpstr>Слайд 13</vt:lpstr>
      <vt:lpstr>В годы войны на территории нашего района  создано три детских дома: </vt:lpstr>
      <vt:lpstr> Вклад эвакуированных в победу </vt:lpstr>
      <vt:lpstr>Эвакуированные учителя в Тисульском районе:</vt:lpstr>
      <vt:lpstr> Из списков следует, что 20 эвакуированных в 1943 году были призваны в ряды РККА только из Берикульского  поссовета. </vt:lpstr>
      <vt:lpstr>Распределение эвакуированных по колхозам</vt:lpstr>
      <vt:lpstr>Семья Башкиных.  Ленинград. 1926 г.</vt:lpstr>
      <vt:lpstr>Пискарёвское кладбище</vt:lpstr>
      <vt:lpstr>Семья Щедриных.  Новый Берикуль. 1946г.</vt:lpstr>
      <vt:lpstr>Щедрина Т.С.  награждена орденом «Мать – героиня»</vt:lpstr>
      <vt:lpstr>Удостоверение «Житель блокадного Ленинграда» Щедриной Т. С.</vt:lpstr>
      <vt:lpstr> Выводы: </vt:lpstr>
      <vt:lpstr>Спасибо     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baum</dc:creator>
  <cp:lastModifiedBy>S Sergey251</cp:lastModifiedBy>
  <cp:revision>55</cp:revision>
  <dcterms:created xsi:type="dcterms:W3CDTF">2015-03-15T09:19:01Z</dcterms:created>
  <dcterms:modified xsi:type="dcterms:W3CDTF">2017-05-26T04:25:42Z</dcterms:modified>
</cp:coreProperties>
</file>