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75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6" r:id="rId10"/>
    <p:sldId id="259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EAEAEA"/>
    <a:srgbClr val="990000"/>
    <a:srgbClr val="777777"/>
    <a:srgbClr val="4D4D4D"/>
    <a:srgbClr val="B2B2B2"/>
    <a:srgbClr val="8337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94679" autoAdjust="0"/>
  </p:normalViewPr>
  <p:slideViewPr>
    <p:cSldViewPr>
      <p:cViewPr varScale="1">
        <p:scale>
          <a:sx n="65" d="100"/>
          <a:sy n="65" d="100"/>
        </p:scale>
        <p:origin x="-5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A2956-68A9-4311-A0B5-E5C770FD0B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2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2CCD8-A35B-47B3-8BBD-5F459B1569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2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BF4F42-9D9F-4141-AF92-0DA84DCCE9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200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4A228F3-332C-4153-A52C-3B4C43519C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2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9A754-62DB-4AD1-AFD7-D37F5EE403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2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785B9-CDBB-4B97-9FCA-63614AA919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2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95CED-321A-4F89-9E44-D670284BC3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2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A5042-48F8-4B52-86B5-47767373AB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2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83EC04-8B48-48FB-B635-41FE6C25BC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2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45A6D-C9AB-448D-A089-94979AEC45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2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C6C7B-80F9-4126-8114-F797B069BA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2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AD195F-3379-46E0-B5E1-E970EFCEB3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2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F14597A-A553-48F3-BA27-882E12BB92A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ransition spd="slow" advClick="0" advTm="32000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60;&#1083;&#1077;&#1088;&#1086;&#1074;\&#1046;&#1091;&#1088;&#1072;&#1074;&#1083;&#1080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60;&#1083;&#1077;&#1088;&#1086;&#1074;\&#1046;&#1091;&#1088;&#1072;&#1074;&#1083;&#1080;.mp3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5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2466975" y="476250"/>
            <a:ext cx="6677025" cy="54737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endParaRPr lang="ru-RU" sz="3600" i="1" kern="10" dirty="0">
              <a:ln w="25400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107763" dir="2700000" algn="ctr" rotWithShape="0">
                  <a:srgbClr val="808080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4111" name="Журавли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4250" y="6381750"/>
            <a:ext cx="304800" cy="3048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548681"/>
            <a:ext cx="660648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 smtClean="0">
                <a:solidFill>
                  <a:srgbClr val="800000"/>
                </a:solidFill>
              </a:rPr>
              <a:t>МБОУ «СОШ №6» г.Сафоново  Смоленской области</a:t>
            </a:r>
          </a:p>
          <a:p>
            <a:pPr algn="ctr">
              <a:spcBef>
                <a:spcPct val="50000"/>
              </a:spcBef>
            </a:pPr>
            <a:r>
              <a:rPr lang="ru-RU" sz="6000" b="1" i="1" dirty="0" smtClean="0">
                <a:solidFill>
                  <a:srgbClr val="800000"/>
                </a:solidFill>
              </a:rPr>
              <a:t>Урок памяти</a:t>
            </a:r>
          </a:p>
          <a:p>
            <a:pPr algn="r">
              <a:spcBef>
                <a:spcPct val="50000"/>
              </a:spcBef>
            </a:pPr>
            <a:endParaRPr lang="ru-RU" sz="2400" b="1" i="1" dirty="0" smtClean="0">
              <a:solidFill>
                <a:srgbClr val="8000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ru-RU" sz="2400" b="1" i="1" dirty="0" smtClean="0">
                <a:solidFill>
                  <a:srgbClr val="800000"/>
                </a:solidFill>
              </a:rPr>
              <a:t>Выполнил </a:t>
            </a:r>
          </a:p>
          <a:p>
            <a:pPr algn="r">
              <a:spcBef>
                <a:spcPct val="50000"/>
              </a:spcBef>
            </a:pPr>
            <a:r>
              <a:rPr lang="ru-RU" sz="2400" b="1" i="1" dirty="0" err="1" smtClean="0">
                <a:solidFill>
                  <a:srgbClr val="800000"/>
                </a:solidFill>
              </a:rPr>
              <a:t>Боженков</a:t>
            </a:r>
            <a:r>
              <a:rPr lang="ru-RU" sz="2400" b="1" i="1" dirty="0" smtClean="0">
                <a:solidFill>
                  <a:srgbClr val="800000"/>
                </a:solidFill>
              </a:rPr>
              <a:t> Никита, </a:t>
            </a:r>
            <a:endParaRPr lang="ru-RU" sz="2400" b="1" i="1" dirty="0" smtClean="0">
              <a:solidFill>
                <a:srgbClr val="8000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ru-RU" sz="2400" b="1" i="1" dirty="0" smtClean="0">
                <a:solidFill>
                  <a:srgbClr val="800000"/>
                </a:solidFill>
              </a:rPr>
              <a:t>ученик  9 «А» </a:t>
            </a:r>
            <a:r>
              <a:rPr lang="ru-RU" sz="2400" b="1" i="1" dirty="0" smtClean="0">
                <a:solidFill>
                  <a:srgbClr val="800000"/>
                </a:solidFill>
              </a:rPr>
              <a:t>класса.</a:t>
            </a:r>
          </a:p>
          <a:p>
            <a:pPr algn="r">
              <a:spcBef>
                <a:spcPct val="50000"/>
              </a:spcBef>
            </a:pPr>
            <a:r>
              <a:rPr lang="ru-RU" sz="2400" b="1" i="1" dirty="0" smtClean="0">
                <a:solidFill>
                  <a:srgbClr val="800000"/>
                </a:solidFill>
              </a:rPr>
              <a:t>Руководитель проекта – </a:t>
            </a:r>
          </a:p>
          <a:p>
            <a:pPr algn="r">
              <a:spcBef>
                <a:spcPct val="50000"/>
              </a:spcBef>
            </a:pPr>
            <a:r>
              <a:rPr lang="ru-RU" sz="2400" b="1" i="1" dirty="0" smtClean="0">
                <a:solidFill>
                  <a:srgbClr val="800000"/>
                </a:solidFill>
              </a:rPr>
              <a:t>учитель истории </a:t>
            </a:r>
          </a:p>
          <a:p>
            <a:pPr algn="r">
              <a:spcBef>
                <a:spcPct val="50000"/>
              </a:spcBef>
            </a:pPr>
            <a:r>
              <a:rPr lang="ru-RU" sz="2400" b="1" i="1" dirty="0" smtClean="0">
                <a:solidFill>
                  <a:srgbClr val="800000"/>
                </a:solidFill>
              </a:rPr>
              <a:t>Гончарова Елена Ивановна</a:t>
            </a:r>
            <a:endParaRPr lang="ru-RU" sz="2400" b="1" i="1" dirty="0" smtClean="0">
              <a:solidFill>
                <a:srgbClr val="800000"/>
              </a:solidFill>
            </a:endParaRPr>
          </a:p>
          <a:p>
            <a:pPr algn="ctr">
              <a:spcBef>
                <a:spcPct val="50000"/>
              </a:spcBef>
            </a:pPr>
            <a:endParaRPr lang="ru-RU" sz="4400" b="1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audio>
              <p:cMediaNode numSld="16">
                <p:cTn id="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1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339975" y="333375"/>
            <a:ext cx="4038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</a:t>
            </a: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2051050" y="4103688"/>
            <a:ext cx="6769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30225" algn="ctr"/>
            <a:endParaRPr lang="ru-RU"/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2195513" y="404813"/>
            <a:ext cx="694848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266700" algn="just"/>
            <a:r>
              <a:rPr lang="ru-RU" sz="2000" dirty="0"/>
              <a:t>И тут вышел   указ о награждении, надо было ехать в Москву. Иван  узнал,   что  может  поступать   в   военно-артиллерийскую академию имени Ф.Э.Дзержинского.    Учился  Флёров  отлично,   с любовью. Так прошёл год учёбы. Экзамены сдал на «отлично». </a:t>
            </a:r>
          </a:p>
          <a:p>
            <a:pPr indent="266700"/>
            <a:endParaRPr lang="ru-RU" sz="2000" dirty="0"/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2051050" y="4076700"/>
            <a:ext cx="6769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30225" algn="ctr"/>
            <a:endParaRPr lang="ru-RU"/>
          </a:p>
        </p:txBody>
      </p:sp>
      <p:pic>
        <p:nvPicPr>
          <p:cNvPr id="55303" name="Picture 7" descr="5597235512_180i1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3241675"/>
            <a:ext cx="3348037" cy="3236913"/>
          </a:xfrm>
          <a:prstGeom prst="rect">
            <a:avLst/>
          </a:prstGeom>
          <a:noFill/>
        </p:spPr>
      </p:pic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2124075" y="2852738"/>
            <a:ext cx="3887788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000"/>
          </a:p>
          <a:p>
            <a:endParaRPr lang="ru-RU" sz="2000"/>
          </a:p>
          <a:p>
            <a:r>
              <a:rPr lang="ru-RU" sz="2400"/>
              <a:t>А через несколько  дней он ушел на фронт. </a:t>
            </a:r>
          </a:p>
          <a:p>
            <a:endParaRPr lang="ru-RU" sz="2400"/>
          </a:p>
          <a:p>
            <a:endParaRPr lang="ru-RU" sz="2400"/>
          </a:p>
          <a:p>
            <a:r>
              <a:rPr lang="ru-RU" sz="2400"/>
              <a:t>Ушёл навсегда… </a:t>
            </a:r>
          </a:p>
        </p:txBody>
      </p:sp>
    </p:spTree>
  </p:cSld>
  <p:clrMapOvr>
    <a:masterClrMapping/>
  </p:clrMapOvr>
  <p:transition spd="slow" advClick="0" advTm="2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55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50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553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195513" y="476250"/>
            <a:ext cx="6551612" cy="61214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</a:t>
            </a: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2268538" y="4149725"/>
            <a:ext cx="6659562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55600" algn="just"/>
            <a:r>
              <a:rPr lang="ru-RU" dirty="0"/>
              <a:t>28 июня 1941 года капитан И.А.Флёров был назначен </a:t>
            </a:r>
            <a:r>
              <a:rPr lang="ru-RU" b="1" dirty="0"/>
              <a:t> </a:t>
            </a:r>
            <a:r>
              <a:rPr lang="ru-RU" dirty="0"/>
              <a:t>командиром первой в Советских Вооруженных Силах  и во всём мире  Отдельной    экспериментальной    батареи реактивной   артиллерии. </a:t>
            </a:r>
          </a:p>
          <a:p>
            <a:pPr indent="355600" algn="just"/>
            <a:r>
              <a:rPr lang="ru-RU" dirty="0"/>
              <a:t>Первое боевое крещение было в Орше - удар был  нанесён   по   железнодорожному  узлу   Орши,    захваченному фашистами.  14 июня 1941 года в 15 часов 15 минут в бой вступил новый род оружия, который стали называть ласковым  именем «Катюша».	</a:t>
            </a:r>
          </a:p>
        </p:txBody>
      </p:sp>
      <p:pic>
        <p:nvPicPr>
          <p:cNvPr id="6349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-171450"/>
            <a:ext cx="7019925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8" name="AutoShape 10"/>
          <p:cNvSpPr>
            <a:spLocks noChangeArrowheads="1"/>
          </p:cNvSpPr>
          <p:nvPr/>
        </p:nvSpPr>
        <p:spPr bwMode="auto">
          <a:xfrm>
            <a:off x="2303463" y="3213100"/>
            <a:ext cx="6840537" cy="762000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bg1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/>
              <a:t>Шла батарея И.А.Флёрова по дорогам войны.  1941 год.</a:t>
            </a:r>
          </a:p>
          <a:p>
            <a:endParaRPr lang="ru-RU"/>
          </a:p>
        </p:txBody>
      </p:sp>
    </p:spTree>
  </p:cSld>
  <p:clrMapOvr>
    <a:masterClrMapping/>
  </p:clrMapOvr>
  <p:transition spd="slow" advClick="0" advTm="2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3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50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63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195513" y="476250"/>
            <a:ext cx="6551612" cy="61214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</a:t>
            </a: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2051050" y="3860800"/>
            <a:ext cx="70929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55600" algn="just">
              <a:tabLst>
                <a:tab pos="355600" algn="l"/>
              </a:tabLst>
            </a:pPr>
            <a:r>
              <a:rPr lang="ru-RU" dirty="0"/>
              <a:t>За три месяца боевых действий  в районах Орши, Рудни, Смоленска,  Дорогобужа,    Ельни,    Рославля </a:t>
            </a:r>
            <a:r>
              <a:rPr lang="ru-RU" b="1" dirty="0"/>
              <a:t> </a:t>
            </a:r>
            <a:r>
              <a:rPr lang="ru-RU" dirty="0"/>
              <a:t>батарея   И.А.Флёрова      произвела  десятки   сокрушительных   залпов, которые нанесли огромные потери фашистским войскам,  сеявшие панику в их рядах.</a:t>
            </a:r>
          </a:p>
          <a:p>
            <a:pPr indent="355600" algn="just">
              <a:tabLst>
                <a:tab pos="355600" algn="l"/>
              </a:tabLst>
            </a:pPr>
            <a:r>
              <a:rPr lang="ru-RU" dirty="0"/>
              <a:t>Под Ельней в сентябре 1941 года советские войска нанесли    первый   контрудар,    перешли   в   наступление.    Освободили     </a:t>
            </a:r>
            <a:r>
              <a:rPr lang="ru-RU" dirty="0" err="1"/>
              <a:t>Ельнинский</a:t>
            </a:r>
            <a:r>
              <a:rPr lang="ru-RU" dirty="0"/>
              <a:t>,    </a:t>
            </a:r>
            <a:r>
              <a:rPr lang="ru-RU" dirty="0" err="1"/>
              <a:t>Спас-Деменский</a:t>
            </a:r>
            <a:r>
              <a:rPr lang="ru-RU" dirty="0"/>
              <a:t>   районы,   разгромили  семь фашистских отборных дивизий. После героического сражения     под Ельней батарее было присвоено звание Гвардейской. </a:t>
            </a:r>
          </a:p>
        </p:txBody>
      </p:sp>
      <p:pic>
        <p:nvPicPr>
          <p:cNvPr id="6451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0"/>
            <a:ext cx="6804025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64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195513" y="476250"/>
            <a:ext cx="6551612" cy="61214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</a:t>
            </a: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2051050" y="71438"/>
            <a:ext cx="709295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63538" algn="just">
              <a:tabLst>
                <a:tab pos="927100" algn="l"/>
              </a:tabLst>
            </a:pPr>
            <a:r>
              <a:rPr lang="ru-RU" sz="1700" dirty="0"/>
              <a:t>Возле  деревни Богатырь Смоленской области в октябре 1941г. батарея нарвалась на засаду. Фашисты поняли, кого встретили,     ведь они уже несколько месяцев охотились за «катюшами». С     помощью танков немцы решили взять батарею в клещи. </a:t>
            </a:r>
          </a:p>
          <a:p>
            <a:pPr indent="363538" algn="just">
              <a:tabLst>
                <a:tab pos="927100" algn="l"/>
              </a:tabLst>
            </a:pPr>
            <a:r>
              <a:rPr lang="ru-RU" sz="1700" dirty="0"/>
              <a:t>Флёров    видел, что прорваться невозможно, и решил дать залп, чтобы     вызвать замешательство противника. «Пробивайтесь в лес»,   - крикнул он   сидевшей рядом военфельдшеру   Автономовой, а  сам бросился ко второй установке. </a:t>
            </a:r>
          </a:p>
        </p:txBody>
      </p:sp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2420938"/>
            <a:ext cx="6191250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2" name="AutoShape 6"/>
          <p:cNvSpPr>
            <a:spLocks noChangeArrowheads="1"/>
          </p:cNvSpPr>
          <p:nvPr/>
        </p:nvSpPr>
        <p:spPr bwMode="auto">
          <a:xfrm>
            <a:off x="2124075" y="6019800"/>
            <a:ext cx="7019925" cy="838200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bg1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200"/>
              <a:t>24 сентября 1988г. бывший командир пусковой установки И.Е.Гаврилов рассказывает пионерам о героическом пути батареи  И.А.Флёрова</a:t>
            </a:r>
          </a:p>
        </p:txBody>
      </p:sp>
    </p:spTree>
  </p:cSld>
  <p:clrMapOvr>
    <a:masterClrMapping/>
  </p:clrMapOvr>
  <p:transition spd="slow" advClick="0" advTm="2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50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051050" y="0"/>
            <a:ext cx="6551613" cy="6121400"/>
          </a:xfrm>
        </p:spPr>
        <p:txBody>
          <a:bodyPr/>
          <a:lstStyle/>
          <a:p>
            <a:pPr indent="101600">
              <a:buFontTx/>
              <a:buNone/>
            </a:pPr>
            <a:r>
              <a:rPr lang="ru-RU" sz="2800"/>
              <a:t> </a:t>
            </a:r>
          </a:p>
        </p:txBody>
      </p:sp>
      <p:pic>
        <p:nvPicPr>
          <p:cNvPr id="66565" name="Picture 5" descr="clip78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-95884"/>
            <a:ext cx="7416800" cy="777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226941" tIns="215832" rIns="306291" bIns="226941" anchor="ctr">
            <a:spAutoFit/>
          </a:bodyPr>
          <a:lstStyle/>
          <a:p>
            <a:pPr indent="355600" algn="just">
              <a:tabLst>
                <a:tab pos="927100" algn="l"/>
              </a:tabLst>
            </a:pPr>
            <a:r>
              <a:rPr lang="ru-RU" sz="2100" b="1" dirty="0">
                <a:solidFill>
                  <a:schemeClr val="bg1"/>
                </a:solidFill>
              </a:rPr>
              <a:t>Флёров был уже совсем рядом  с кабиной, когда почувствовал сильный удар в лицо. Иван упал и ощутил,  как по подбородку,  по шее полилась кровь.   Он закричал водителю:  «Установку назад! И залп, залп...». А сам поднялся и побежал к первой машине. </a:t>
            </a:r>
          </a:p>
          <a:p>
            <a:pPr indent="355600">
              <a:tabLst>
                <a:tab pos="927100" algn="l"/>
              </a:tabLst>
            </a:pPr>
            <a:endParaRPr lang="ru-RU" sz="1000" b="1" dirty="0">
              <a:solidFill>
                <a:schemeClr val="bg1"/>
              </a:solidFill>
            </a:endParaRPr>
          </a:p>
          <a:p>
            <a:pPr indent="355600" algn="just">
              <a:tabLst>
                <a:tab pos="927100" algn="l"/>
              </a:tabLst>
            </a:pPr>
            <a:r>
              <a:rPr lang="ru-RU" sz="2100" b="1" dirty="0">
                <a:solidFill>
                  <a:schemeClr val="bg1"/>
                </a:solidFill>
              </a:rPr>
              <a:t>Он захлёбывался кровью,     голова раскалывалась от страшной боли, но он твердил себе, что   умирать   не   имеет  права,   ещё   не   всё   сделано.   Руки  не     слушались, как забрался в кабину и самому неведомо: «Взорвать </a:t>
            </a:r>
            <a:r>
              <a:rPr lang="ru-RU" sz="2100" b="1" dirty="0" err="1">
                <a:solidFill>
                  <a:schemeClr val="bg1"/>
                </a:solidFill>
              </a:rPr>
              <a:t>эР-Эс</a:t>
            </a:r>
            <a:r>
              <a:rPr lang="ru-RU" sz="2100" b="1" dirty="0">
                <a:solidFill>
                  <a:schemeClr val="bg1"/>
                </a:solidFill>
              </a:rPr>
              <a:t>…Смогу ли? Да, смогу! «Катюша» не достанется врагу!».  Уронив     голову на руль,  правой рукой судорожно шарил по пульту       управления. Наконец, нащупал нужную рукоятку и рванул её. </a:t>
            </a:r>
          </a:p>
          <a:p>
            <a:pPr indent="355600">
              <a:tabLst>
                <a:tab pos="927100" algn="l"/>
              </a:tabLst>
            </a:pPr>
            <a:endParaRPr lang="ru-RU" sz="1000" b="1" dirty="0">
              <a:solidFill>
                <a:schemeClr val="bg1"/>
              </a:solidFill>
            </a:endParaRPr>
          </a:p>
          <a:p>
            <a:pPr indent="355600" algn="just">
              <a:tabLst>
                <a:tab pos="927100" algn="l"/>
              </a:tabLst>
            </a:pPr>
            <a:r>
              <a:rPr lang="ru-RU" sz="2100" b="1" dirty="0">
                <a:solidFill>
                  <a:schemeClr val="bg1"/>
                </a:solidFill>
              </a:rPr>
              <a:t>И      в тот же миг раздался оглушительный взрыв. Боевая установка, начинённая мощным зарядом, разлетелась на куски. Капитан выполнил свой долг - ценой  собственной жизни уничтожил сверхсекретную «катюшу».	</a:t>
            </a:r>
          </a:p>
          <a:p>
            <a:pPr indent="355600">
              <a:tabLst>
                <a:tab pos="927100" algn="l"/>
              </a:tabLst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 advClick="0" advTm="3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665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66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051050" y="476250"/>
            <a:ext cx="6551613" cy="61214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</a:t>
            </a:r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2124075" y="200025"/>
            <a:ext cx="68405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/>
              <a:t>Память    батареи    гвардии    капитана    И.А.Флёрова    была  увековечена.  На месте её гибели у деревни Богатырь в октябре  1964  года установлен </a:t>
            </a:r>
          </a:p>
          <a:p>
            <a:pPr algn="ctr"/>
            <a:r>
              <a:rPr lang="ru-RU" sz="2000"/>
              <a:t>памятный знак. </a:t>
            </a:r>
          </a:p>
        </p:txBody>
      </p:sp>
      <p:pic>
        <p:nvPicPr>
          <p:cNvPr id="675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1916113"/>
            <a:ext cx="6659562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67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50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195513" y="260350"/>
            <a:ext cx="6551612" cy="61214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</a:t>
            </a: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2268538" y="3060700"/>
            <a:ext cx="687546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4500"/>
            <a:r>
              <a:rPr lang="ru-RU" sz="1900"/>
              <a:t> </a:t>
            </a:r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2195513" y="52388"/>
            <a:ext cx="69484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Мы - новое поколение, такие далекие от событий тех грозных лет, может быть, никогда и не осознаем в полной мере, как дорого стоит наша свобода! </a:t>
            </a:r>
          </a:p>
          <a:p>
            <a:pPr algn="ctr"/>
            <a:r>
              <a:rPr lang="ru-RU"/>
              <a:t>Мы вечно должны и будем помнить о тех людях, которые в      тяжелую минуту стали на защиту своей Родины и завоевали для   нас этот мир! </a:t>
            </a:r>
          </a:p>
        </p:txBody>
      </p:sp>
      <p:sp>
        <p:nvSpPr>
          <p:cNvPr id="69638" name="AutoShape 6"/>
          <p:cNvSpPr>
            <a:spLocks noChangeArrowheads="1"/>
          </p:cNvSpPr>
          <p:nvPr/>
        </p:nvSpPr>
        <p:spPr bwMode="auto">
          <a:xfrm>
            <a:off x="2051050" y="1844675"/>
            <a:ext cx="7416800" cy="5013325"/>
          </a:xfrm>
          <a:prstGeom prst="verticalScroll">
            <a:avLst>
              <a:gd name="adj" fmla="val 12500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963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2565400"/>
            <a:ext cx="5761038" cy="416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2628900"/>
            <a:ext cx="5832475" cy="404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213" y="2565400"/>
            <a:ext cx="5905500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775" y="2492375"/>
            <a:ext cx="5905500" cy="42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775" y="2492375"/>
            <a:ext cx="6119813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9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69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50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50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50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000"/>
                            </p:stCondLst>
                            <p:childTnLst>
                              <p:par>
                                <p:cTn id="3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000"/>
                            </p:stCondLst>
                            <p:childTnLst>
                              <p:par>
                                <p:cTn id="4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5000"/>
                                        <p:tgtEl>
                                          <p:spTgt spid="69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000"/>
                            </p:stCondLst>
                            <p:childTnLst>
                              <p:par>
                                <p:cTn id="4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0"/>
                                        <p:tgtEl>
                                          <p:spTgt spid="696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000"/>
                            </p:stCondLst>
                            <p:childTnLst>
                              <p:par>
                                <p:cTn id="5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3" dur="5000"/>
                                        <p:tgtEl>
                                          <p:spTgt spid="69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0"/>
                            </p:stCondLst>
                            <p:childTnLst>
                              <p:par>
                                <p:cTn id="5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0"/>
                                        <p:tgtEl>
                                          <p:spTgt spid="696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1" name="Picture 5" descr="clip78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388350" cy="5886450"/>
          </a:xfrm>
          <a:prstGeom prst="rect">
            <a:avLst/>
          </a:prstGeom>
          <a:noFill/>
        </p:spPr>
      </p:pic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251520" y="260648"/>
            <a:ext cx="8640763" cy="5863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26941" tIns="215832" rIns="306291" bIns="226941" anchor="ctr">
            <a:spAutoFit/>
          </a:bodyPr>
          <a:lstStyle/>
          <a:p>
            <a:pPr indent="128588" algn="ctr">
              <a:tabLst>
                <a:tab pos="927100" algn="l"/>
              </a:tabLst>
            </a:pPr>
            <a:r>
              <a:rPr lang="ru-RU" sz="3200" b="1" dirty="0">
                <a:latin typeface="Browallia New" pitchFamily="34" charset="-34"/>
              </a:rPr>
              <a:t>Взметнулось пламя на сто вёрст окрест:</a:t>
            </a:r>
          </a:p>
          <a:p>
            <a:pPr indent="128588" algn="ctr">
              <a:tabLst>
                <a:tab pos="927100" algn="l"/>
              </a:tabLst>
            </a:pPr>
            <a:r>
              <a:rPr lang="ru-RU" sz="3200" b="1" dirty="0">
                <a:latin typeface="Browallia New" pitchFamily="34" charset="-34"/>
              </a:rPr>
              <a:t>Последним залпом Флёров салютует!</a:t>
            </a:r>
          </a:p>
          <a:p>
            <a:pPr indent="128588" algn="ctr">
              <a:tabLst>
                <a:tab pos="927100" algn="l"/>
              </a:tabLst>
            </a:pPr>
            <a:r>
              <a:rPr lang="ru-RU" sz="3200" b="1" dirty="0">
                <a:latin typeface="Browallia New" pitchFamily="34" charset="-34"/>
              </a:rPr>
              <a:t>Да, это был торжественный салют</a:t>
            </a:r>
          </a:p>
          <a:p>
            <a:pPr indent="128588" algn="ctr">
              <a:tabLst>
                <a:tab pos="927100" algn="l"/>
              </a:tabLst>
            </a:pPr>
            <a:r>
              <a:rPr lang="ru-RU" sz="3200" b="1" dirty="0">
                <a:latin typeface="Browallia New" pitchFamily="34" charset="-34"/>
              </a:rPr>
              <a:t>В честь той нескорой,</a:t>
            </a:r>
          </a:p>
          <a:p>
            <a:pPr indent="128588" algn="ctr">
              <a:tabLst>
                <a:tab pos="927100" algn="l"/>
              </a:tabLst>
            </a:pPr>
            <a:r>
              <a:rPr lang="ru-RU" sz="3200" b="1" dirty="0">
                <a:latin typeface="Browallia New" pitchFamily="34" charset="-34"/>
              </a:rPr>
              <a:t>Той, святой Победы,</a:t>
            </a:r>
          </a:p>
          <a:p>
            <a:pPr indent="128588" algn="ctr">
              <a:tabLst>
                <a:tab pos="927100" algn="l"/>
              </a:tabLst>
            </a:pPr>
            <a:r>
              <a:rPr lang="ru-RU" sz="3200" b="1" dirty="0">
                <a:latin typeface="Browallia New" pitchFamily="34" charset="-34"/>
              </a:rPr>
              <a:t>Когда все трассы, все огни сплетут</a:t>
            </a:r>
          </a:p>
          <a:p>
            <a:pPr indent="128588" algn="ctr">
              <a:tabLst>
                <a:tab pos="927100" algn="l"/>
              </a:tabLst>
            </a:pPr>
            <a:r>
              <a:rPr lang="ru-RU" sz="3200" b="1" dirty="0">
                <a:latin typeface="Browallia New" pitchFamily="34" charset="-34"/>
              </a:rPr>
              <a:t>В единый луч </a:t>
            </a:r>
          </a:p>
          <a:p>
            <a:pPr indent="128588" algn="ctr">
              <a:tabLst>
                <a:tab pos="927100" algn="l"/>
              </a:tabLst>
            </a:pPr>
            <a:r>
              <a:rPr lang="ru-RU" sz="3200" b="1" dirty="0">
                <a:latin typeface="Browallia New" pitchFamily="34" charset="-34"/>
              </a:rPr>
              <a:t>В Берлине Ваши деды.</a:t>
            </a:r>
          </a:p>
          <a:p>
            <a:pPr indent="128588" algn="ctr">
              <a:tabLst>
                <a:tab pos="927100" algn="l"/>
              </a:tabLst>
            </a:pPr>
            <a:r>
              <a:rPr lang="ru-RU" sz="3200" i="1" dirty="0">
                <a:latin typeface="Browallia New" pitchFamily="34" charset="-34"/>
              </a:rPr>
              <a:t/>
            </a:r>
            <a:br>
              <a:rPr lang="ru-RU" sz="3200" i="1" dirty="0">
                <a:latin typeface="Browallia New" pitchFamily="34" charset="-34"/>
              </a:rPr>
            </a:br>
            <a:endParaRPr lang="ru-RU" sz="3200" i="1" dirty="0">
              <a:latin typeface="Browallia New" pitchFamily="34" charset="-34"/>
            </a:endParaRPr>
          </a:p>
        </p:txBody>
      </p:sp>
    </p:spTree>
  </p:cSld>
  <p:clrMapOvr>
    <a:masterClrMapping/>
  </p:clrMapOvr>
  <p:transition spd="slow" advClick="0" advTm="5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0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706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706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706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706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706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706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706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70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706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706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000"/>
                            </p:stCondLst>
                            <p:childTnLst>
                              <p:par>
                                <p:cTn id="4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706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0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706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706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706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706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4000"/>
                            </p:stCondLst>
                            <p:childTnLst>
                              <p:par>
                                <p:cTn id="6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925" decel="100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1925" decel="100000"/>
                                        <p:tgtEl>
                                          <p:spTgt spid="7066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6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7" dur="1925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8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9" dur="1925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0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5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2466975" y="476250"/>
            <a:ext cx="6677025" cy="54737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i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Сердцем </a:t>
            </a:r>
          </a:p>
          <a:p>
            <a:pPr algn="ctr"/>
            <a:r>
              <a:rPr lang="ru-RU" sz="3600" i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прикоснись </a:t>
            </a:r>
          </a:p>
          <a:p>
            <a:pPr algn="ctr"/>
            <a:r>
              <a:rPr lang="ru-RU" sz="3600" i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к подвигу</a:t>
            </a:r>
          </a:p>
        </p:txBody>
      </p:sp>
      <p:pic>
        <p:nvPicPr>
          <p:cNvPr id="4111" name="Журавли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4250" y="63817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6">
                <p:cTn id="1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11"/>
                </p:tgtEl>
              </p:cMediaNode>
            </p:audio>
          </p:childTnLst>
        </p:cTn>
      </p:par>
    </p:tnLst>
    <p:bldLst>
      <p:bldP spid="410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979613" y="449263"/>
            <a:ext cx="7164387" cy="6408737"/>
          </a:xfrm>
        </p:spPr>
        <p:txBody>
          <a:bodyPr/>
          <a:lstStyle/>
          <a:p>
            <a:pPr marL="88900" indent="355600" algn="ctr">
              <a:lnSpc>
                <a:spcPct val="80000"/>
              </a:lnSpc>
              <a:buFontTx/>
              <a:buNone/>
            </a:pPr>
            <a:r>
              <a:rPr lang="ru-RU" sz="2000" dirty="0"/>
              <a:t> </a:t>
            </a:r>
            <a:r>
              <a:rPr lang="ru-RU" sz="2400" dirty="0"/>
              <a:t>В нашей школе №6 был создан </a:t>
            </a:r>
            <a:r>
              <a:rPr lang="ru-RU" sz="2400" dirty="0" smtClean="0"/>
              <a:t>музейный уголок </a:t>
            </a:r>
            <a:r>
              <a:rPr lang="ru-RU" sz="2400" dirty="0"/>
              <a:t>боевой славы имени </a:t>
            </a:r>
          </a:p>
          <a:p>
            <a:pPr marL="88900" indent="355600" algn="ctr">
              <a:lnSpc>
                <a:spcPct val="80000"/>
              </a:lnSpc>
              <a:buFontTx/>
              <a:buNone/>
            </a:pPr>
            <a:r>
              <a:rPr lang="ru-RU" sz="2400" dirty="0"/>
              <a:t>капитана первой ракетной   батареи   -   </a:t>
            </a: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Ивана   Андреевича   Флёрова,</a:t>
            </a:r>
            <a:r>
              <a:rPr lang="ru-RU" sz="2400" dirty="0"/>
              <a:t> </a:t>
            </a:r>
          </a:p>
          <a:p>
            <a:pPr marL="88900" indent="355600" algn="ctr">
              <a:lnSpc>
                <a:spcPct val="80000"/>
              </a:lnSpc>
              <a:buFontTx/>
              <a:buNone/>
            </a:pPr>
            <a:r>
              <a:rPr lang="ru-RU" sz="2400" dirty="0"/>
              <a:t>который     действует и по сей день.	</a:t>
            </a:r>
          </a:p>
          <a:p>
            <a:pPr marL="88900" indent="355600">
              <a:lnSpc>
                <a:spcPct val="80000"/>
              </a:lnSpc>
              <a:buFontTx/>
              <a:buNone/>
            </a:pPr>
            <a:endParaRPr lang="ru-RU" sz="2400" dirty="0"/>
          </a:p>
          <a:p>
            <a:pPr marL="88900" indent="355600" algn="ctr">
              <a:lnSpc>
                <a:spcPct val="80000"/>
              </a:lnSpc>
              <a:buFontTx/>
              <a:buNone/>
            </a:pPr>
            <a:r>
              <a:rPr lang="ru-RU" sz="2400" dirty="0"/>
              <a:t>Мы    организуем   классные    часы,   участвуем в школьных и городских конференциях, проводим   радиопередачи  и  экскурсии,   посвященные   подвигу  первых ракетчиков. </a:t>
            </a:r>
          </a:p>
          <a:p>
            <a:pPr marL="88900" indent="355600">
              <a:lnSpc>
                <a:spcPct val="80000"/>
              </a:lnSpc>
              <a:buFontTx/>
              <a:buNone/>
            </a:pPr>
            <a:endParaRPr lang="ru-RU" sz="2400" dirty="0"/>
          </a:p>
          <a:p>
            <a:pPr marL="88900" indent="355600" algn="ctr">
              <a:lnSpc>
                <a:spcPct val="80000"/>
              </a:lnSpc>
              <a:buFontTx/>
              <a:buNone/>
            </a:pPr>
            <a:r>
              <a:rPr lang="ru-RU" sz="2400" dirty="0"/>
              <a:t>Я уже </a:t>
            </a:r>
            <a:r>
              <a:rPr lang="ru-RU" sz="2400" dirty="0" smtClean="0"/>
              <a:t>два </a:t>
            </a:r>
            <a:r>
              <a:rPr lang="ru-RU" sz="2400" dirty="0"/>
              <a:t>года принимаю активное участие в жизни нашего </a:t>
            </a:r>
            <a:r>
              <a:rPr lang="ru-RU" sz="2400" dirty="0" smtClean="0"/>
              <a:t>музейного уголка, выполняя  </a:t>
            </a:r>
            <a:r>
              <a:rPr lang="ru-RU" sz="2400" dirty="0"/>
              <a:t>роль    экскурсовода и </a:t>
            </a:r>
            <a:r>
              <a:rPr lang="ru-RU" sz="2400" dirty="0" smtClean="0"/>
              <a:t>хотел </a:t>
            </a:r>
            <a:r>
              <a:rPr lang="ru-RU" sz="2400" dirty="0"/>
              <a:t>бы рассказать о жизни этого человека до  войны и о его подвиге. </a:t>
            </a:r>
          </a:p>
          <a:p>
            <a:pPr marL="88900" indent="355600">
              <a:lnSpc>
                <a:spcPct val="80000"/>
              </a:lnSpc>
              <a:buFontTx/>
              <a:buNone/>
            </a:pPr>
            <a:endParaRPr lang="ru-RU" sz="2400" dirty="0"/>
          </a:p>
          <a:p>
            <a:pPr marL="88900" indent="355600">
              <a:lnSpc>
                <a:spcPct val="80000"/>
              </a:lnSpc>
              <a:buFontTx/>
              <a:buNone/>
            </a:pPr>
            <a:r>
              <a:rPr lang="ru-RU" sz="2400" dirty="0"/>
              <a:t>  </a:t>
            </a:r>
          </a:p>
        </p:txBody>
      </p:sp>
    </p:spTree>
  </p:cSld>
  <p:clrMapOvr>
    <a:masterClrMapping/>
  </p:clrMapOvr>
  <p:transition spd="slow" advClick="0" advTm="2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53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53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53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532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195513" y="476250"/>
            <a:ext cx="6551612" cy="61214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</a:t>
            </a: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2195513" y="4797425"/>
            <a:ext cx="6948487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sz="2000" dirty="0"/>
              <a:t>Экспозиции школьного </a:t>
            </a:r>
            <a:r>
              <a:rPr lang="ru-RU" sz="2000" dirty="0" smtClean="0"/>
              <a:t>музейного уголка, </a:t>
            </a:r>
            <a:r>
              <a:rPr lang="ru-RU" sz="2000" dirty="0"/>
              <a:t>посвященные </a:t>
            </a:r>
            <a:r>
              <a:rPr lang="ru-RU" sz="2000" dirty="0" err="1"/>
              <a:t>флёровцам</a:t>
            </a:r>
            <a:r>
              <a:rPr lang="ru-RU" sz="2000" dirty="0"/>
              <a:t> – наша   гордость.  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sz="2000" dirty="0"/>
              <a:t>Много   сделано первыми   пионерскими отрядами,  носившими    имя И.А. Флёрова,  но многое ещё и предстоит сделать,   чтобы память о легендарных ракетчиках навсегда осталась в сердцах будущих поколений.</a:t>
            </a:r>
          </a:p>
        </p:txBody>
      </p:sp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15888"/>
            <a:ext cx="56261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6" name="AutoShape 6"/>
          <p:cNvSpPr>
            <a:spLocks noChangeArrowheads="1"/>
          </p:cNvSpPr>
          <p:nvPr/>
        </p:nvSpPr>
        <p:spPr bwMode="auto">
          <a:xfrm>
            <a:off x="2301875" y="3573463"/>
            <a:ext cx="6842125" cy="1008062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EAEAEA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/>
              <a:t>Валентина Трофимовна, Иван Андреевич Флёровы с сыном Юрием.</a:t>
            </a:r>
          </a:p>
          <a:p>
            <a:endParaRPr lang="ru-RU"/>
          </a:p>
        </p:txBody>
      </p:sp>
    </p:spTree>
  </p:cSld>
  <p:clrMapOvr>
    <a:masterClrMapping/>
  </p:clrMapOvr>
  <p:transition spd="slow" advClick="0" advTm="2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195513" y="476250"/>
            <a:ext cx="6551612" cy="61214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2195513" y="4411176"/>
            <a:ext cx="6948487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539750" algn="just"/>
            <a:r>
              <a:rPr lang="ru-RU" sz="1700" b="1" dirty="0"/>
              <a:t>Поисковая работа в нашей школе № 6 началась ещё в 1973 году. Ребята написали в Оршу, где был сделан первый выстрел «Катюши». </a:t>
            </a:r>
          </a:p>
          <a:p>
            <a:pPr indent="539750" algn="just"/>
            <a:r>
              <a:rPr lang="ru-RU" sz="1700" b="1" dirty="0" err="1"/>
              <a:t>Оршанская</a:t>
            </a:r>
            <a:r>
              <a:rPr lang="ru-RU" sz="1700" b="1" dirty="0"/>
              <a:t> школа прислала ответ на письмо. В конверт были вложены местные газеты со статьями, посвященными подвигу первых ракетчиков. В одной из них говорилось о том, что бывший военный корреспондент Смоленщины Н. М. Афанасьев написал документальную повесть «Подвиг первых ракетчиков». </a:t>
            </a:r>
          </a:p>
        </p:txBody>
      </p:sp>
      <p:pic>
        <p:nvPicPr>
          <p:cNvPr id="573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0"/>
            <a:ext cx="6624638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1" name="AutoShape 7"/>
          <p:cNvSpPr>
            <a:spLocks noChangeArrowheads="1"/>
          </p:cNvSpPr>
          <p:nvPr/>
        </p:nvSpPr>
        <p:spPr bwMode="auto">
          <a:xfrm>
            <a:off x="2339975" y="3429000"/>
            <a:ext cx="6804025" cy="1008063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bg1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/>
              <a:t>Бывший командир пусковой установки И.Е.Гаврилов и шофёр И.С.Росихин у памятника первой ракетной батарее в Орше</a:t>
            </a:r>
          </a:p>
        </p:txBody>
      </p:sp>
    </p:spTree>
  </p:cSld>
  <p:clrMapOvr>
    <a:masterClrMapping/>
  </p:clrMapOvr>
  <p:transition spd="slow" advClick="0" advTm="2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2124075" y="188913"/>
            <a:ext cx="701992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363538" algn="ctr"/>
            <a:r>
              <a:rPr lang="ru-RU" sz="2000"/>
              <a:t>Воспоминания однополчан Флёрова, вырезки из газет, фотографии военных лет и мирного времени, копии документов, письма жены и сына Флёрова. </a:t>
            </a:r>
          </a:p>
          <a:p>
            <a:pPr indent="363538"/>
            <a:endParaRPr lang="ru-RU" sz="2000"/>
          </a:p>
          <a:p>
            <a:pPr indent="363538" algn="ctr"/>
            <a:r>
              <a:rPr lang="ru-RU" sz="2000"/>
              <a:t>Так по крупицам юные следопыты школы № 6 собрали историю формирования, боевого пути и гибели первой ракетной батареи</a:t>
            </a: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195513" y="476250"/>
            <a:ext cx="6551612" cy="61214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</a:t>
            </a: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2195513" y="188913"/>
            <a:ext cx="6948487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355600" algn="ctr"/>
            <a:r>
              <a:rPr lang="ru-RU" dirty="0"/>
              <a:t>Почти год пионеры писали во все уголки Советского Союза, стремясь разыскать бывших </a:t>
            </a:r>
            <a:r>
              <a:rPr lang="ru-RU" dirty="0" err="1"/>
              <a:t>флёровцев</a:t>
            </a:r>
            <a:r>
              <a:rPr lang="ru-RU" dirty="0"/>
              <a:t> и установить с ними связь. </a:t>
            </a:r>
          </a:p>
          <a:p>
            <a:pPr indent="355600" algn="ctr"/>
            <a:r>
              <a:rPr lang="ru-RU" dirty="0"/>
              <a:t>В марте 1974 года получили ответ, от книжного издательства из   Чувашии,   которое прислало     адрес автора книги - Н М. Афанасьева. А он, в свою очередь, сообщил адреса оставшихся в живых </a:t>
            </a:r>
            <a:r>
              <a:rPr lang="ru-RU" dirty="0" err="1"/>
              <a:t>флёровцев</a:t>
            </a:r>
            <a:r>
              <a:rPr lang="ru-RU" dirty="0"/>
              <a:t>. </a:t>
            </a:r>
          </a:p>
          <a:p>
            <a:pPr indent="355600" algn="ctr"/>
            <a:r>
              <a:rPr lang="ru-RU" dirty="0"/>
              <a:t> Завязалась переписка.</a:t>
            </a:r>
          </a:p>
        </p:txBody>
      </p:sp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708275"/>
            <a:ext cx="54356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6375" y="2205038"/>
            <a:ext cx="2417763" cy="35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50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58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0"/>
                                        <p:tgtEl>
                                          <p:spTgt spid="58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195513" y="476250"/>
            <a:ext cx="6551612" cy="61214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</a:t>
            </a: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2124075" y="188913"/>
            <a:ext cx="70199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/>
              <a:t>Материал о батарее Флёрова ребята оформили в альбом, а затем сделали стенд. Но учащиеся не остановились на своём поиске, они переписывались    с десятью флёровцами и женой капитана.   </a:t>
            </a:r>
          </a:p>
        </p:txBody>
      </p:sp>
      <p:pic>
        <p:nvPicPr>
          <p:cNvPr id="604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1557338"/>
            <a:ext cx="6624637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2" name="AutoShape 6"/>
          <p:cNvSpPr>
            <a:spLocks noChangeArrowheads="1"/>
          </p:cNvSpPr>
          <p:nvPr/>
        </p:nvSpPr>
        <p:spPr bwMode="auto">
          <a:xfrm>
            <a:off x="2230438" y="5516563"/>
            <a:ext cx="6913562" cy="1341437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bg1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200"/>
              <a:t>Генерал-майор артиллерии Д.З.Воробьёв вручает орден Отечественной войны </a:t>
            </a:r>
            <a:r>
              <a:rPr lang="en-US" sz="1200"/>
              <a:t>I</a:t>
            </a:r>
            <a:r>
              <a:rPr lang="ru-RU" sz="1200"/>
              <a:t> степени, которым посмертно награждён гвардии капитан И.А.флёров, его жене Валентине Трофимовне. Рядом с ней – сын Юрий Флёров. </a:t>
            </a:r>
          </a:p>
          <a:p>
            <a:endParaRPr lang="ru-RU" sz="1200"/>
          </a:p>
        </p:txBody>
      </p:sp>
    </p:spTree>
  </p:cSld>
  <p:clrMapOvr>
    <a:masterClrMapping/>
  </p:clrMapOvr>
  <p:transition spd="slow" advClick="0" advTm="1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50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195513" y="476250"/>
            <a:ext cx="6551612" cy="61214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</a:t>
            </a:r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-325438"/>
            <a:ext cx="6769100" cy="718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195513" y="260350"/>
            <a:ext cx="6551612" cy="61214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</a:t>
            </a: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2268538" y="165100"/>
            <a:ext cx="6875462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4500" algn="ctr"/>
            <a:r>
              <a:rPr lang="ru-RU" sz="2000" dirty="0"/>
              <a:t>Иван  Флёров родился в деревне </a:t>
            </a:r>
            <a:r>
              <a:rPr lang="ru-RU" sz="2000" dirty="0" err="1"/>
              <a:t>Двуречье</a:t>
            </a:r>
            <a:r>
              <a:rPr lang="ru-RU" sz="2000" dirty="0"/>
              <a:t> Липецкого района.  Работал   в   Липецке   мастером  производственного    обучения на заводе. Летом, после очередных военных сборов, Флёрову предложили остаться в кадрах, и он стал командиром. </a:t>
            </a:r>
          </a:p>
          <a:p>
            <a:pPr indent="444500"/>
            <a:endParaRPr lang="ru-RU" sz="2000" dirty="0"/>
          </a:p>
          <a:p>
            <a:pPr indent="444500" algn="just"/>
            <a:r>
              <a:rPr lang="ru-RU" sz="2000" dirty="0"/>
              <a:t>В 1939 году на подступах к Ленинграду начались тяжёлые бои с белофиннами. Иван написал, что уходит на фронт и с тех пор ни одного письма.   Так прошла  неделя,   за  ней другая,  месяц, полгода... Валентина Трофимовна смутно помнит, как жила в то время, чем занималась. Мысли её были сосредоточены   только  </a:t>
            </a:r>
            <a:r>
              <a:rPr lang="ru-RU" sz="2000" b="1" dirty="0"/>
              <a:t> </a:t>
            </a:r>
            <a:r>
              <a:rPr lang="ru-RU" sz="2000" dirty="0"/>
              <a:t>на   одном  «Что   с  Иваном? Ведь  уже   закончились   боевые действия, объявили о перемирии, а от него ни слова...».   </a:t>
            </a:r>
          </a:p>
          <a:p>
            <a:pPr indent="444500"/>
            <a:endParaRPr lang="ru-RU" sz="2000" dirty="0"/>
          </a:p>
          <a:p>
            <a:pPr indent="444500" algn="ctr"/>
            <a:r>
              <a:rPr lang="ru-RU" sz="2000" dirty="0"/>
              <a:t>И вот, наконец,   свершилось!   Поздно   ночью   Валентина   получила   телеграмму, в которой сообщалось о приезде мужа.</a:t>
            </a:r>
          </a:p>
          <a:p>
            <a:pPr indent="444500"/>
            <a:r>
              <a:rPr lang="ru-RU" sz="1900" dirty="0"/>
              <a:t> </a:t>
            </a:r>
          </a:p>
        </p:txBody>
      </p: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62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</TotalTime>
  <Words>1105</Words>
  <Application>Microsoft Office PowerPoint</Application>
  <PresentationFormat>Экран (4:3)</PresentationFormat>
  <Paragraphs>89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Никита</dc:creator>
  <cp:lastModifiedBy>User</cp:lastModifiedBy>
  <cp:revision>31</cp:revision>
  <dcterms:created xsi:type="dcterms:W3CDTF">2010-02-27T18:36:56Z</dcterms:created>
  <dcterms:modified xsi:type="dcterms:W3CDTF">2017-05-30T10:10:57Z</dcterms:modified>
</cp:coreProperties>
</file>