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2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0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50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7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0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3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46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0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19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7B73-4534-49EC-B45F-DB70C0D655F8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A5A2-8821-4F4C-A171-C0A7DB2F15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Мультимедийная разработка </a:t>
            </a:r>
            <a:br>
              <a:rPr lang="ru-RU" b="1" dirty="0" smtClean="0"/>
            </a:br>
            <a:r>
              <a:rPr lang="ru-RU" b="1" dirty="0" smtClean="0"/>
              <a:t>урока истории Западной России</a:t>
            </a:r>
            <a:br>
              <a:rPr lang="ru-RU" b="1" dirty="0" smtClean="0"/>
            </a:br>
            <a:r>
              <a:rPr lang="ru-RU" b="1" dirty="0" smtClean="0"/>
              <a:t> 9 класс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Тема: « Восточно – Прусская операция. Штурм Кёнигсберга»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Ступакова Нина Ивановна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16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готовится и проводится в 3 этапа:</a:t>
            </a:r>
          </a:p>
          <a:p>
            <a:r>
              <a:rPr lang="ru-RU" dirty="0" smtClean="0"/>
              <a:t>• 1-й этап:  учитель  предлагает в качестве опережающего задания освоение теоретического материала и терминологии;</a:t>
            </a:r>
          </a:p>
          <a:p>
            <a:r>
              <a:rPr lang="ru-RU" dirty="0" smtClean="0"/>
              <a:t>• 2-й этап -  урок  непосредственно в музее;  </a:t>
            </a:r>
          </a:p>
          <a:p>
            <a:r>
              <a:rPr lang="ru-RU" dirty="0" smtClean="0"/>
              <a:t>• 3-й этап - предполагает самостоятельную творческую работу по предложенным темам.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00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Экспозиции музея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трагедия немецкого гражданского населения в период штурма города Кёнигсберга;</a:t>
            </a:r>
          </a:p>
          <a:p>
            <a:r>
              <a:rPr lang="ru-RU" dirty="0" smtClean="0"/>
              <a:t>участие немецких антифашистов в боях за город;</a:t>
            </a:r>
          </a:p>
          <a:p>
            <a:r>
              <a:rPr lang="ru-RU" dirty="0" smtClean="0"/>
              <a:t>судьба немецких военнопленных после окончания штурма города Кёнигсберга и Восточно-Прусской операции;</a:t>
            </a:r>
          </a:p>
          <a:p>
            <a:r>
              <a:rPr lang="ru-RU" dirty="0" smtClean="0"/>
              <a:t>результаты поисков безвестных могил погибших в период боевых действий на территории Восточной Пруссии и увековечивание памяти погибших.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4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историческая справка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Музей «Бункер» расположен в бывшем немецком одноэтажном железобетонном бомбоубежище, построенном в начале 1945 года. Состоит из двух монолитных блоков, строительный материал – цемент, песок, гранит, стекло. Длина убежища – 42 метра, ширина – 15 метров, глубина – 7 метров. В нем 21 помещение.  Сооружение было электрифицировано, оборудовано системой связи, водоснабжения, канализации и подачи свежего воздуха.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97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Открытие музея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марте 1945 г. штаб немецко-фашистских войск под командованием генерала Отто Ляша переехал в этот бункер. С этого времени подземное бомбоубежище стало называться командным пунктом генерал Ляша.</a:t>
            </a:r>
          </a:p>
          <a:p>
            <a:endParaRPr lang="ru-RU" dirty="0" smtClean="0"/>
          </a:p>
          <a:p>
            <a:r>
              <a:rPr lang="ru-RU" dirty="0" smtClean="0"/>
              <a:t>Музей в этом бункере был открыт в 1968 году. Основная часть экспозиции посвящена штурму города-крепости Кёнигсберг советскими войсками с 6 по 9 апреля 1945 года. Здесь представлены 5 диорам Кёнигсберга периода активных боев по взятию советскими войсками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1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Экскурсия</a:t>
            </a:r>
            <a:endParaRPr lang="ru-RU" b="1" dirty="0"/>
          </a:p>
        </p:txBody>
      </p:sp>
      <p:pic>
        <p:nvPicPr>
          <p:cNvPr id="1026" name="Picture 2" descr="C:\Users\User\Desktop\Аттестация\блиндажпапка (5)\DSC06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5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900" dirty="0" smtClean="0"/>
              <a:t>Вечером 9 апреля 1945 года, когда бои продолжались только в центре города Кёнигсберга, в бункер, к коменданту немецко-фашистского гарнизона генералу Ляшу советское командование направило две группы парламентеров. Первая группа состояла из трех человек: гвардии подполковника Яновского П.Г., капитанов Федорко А.Е., Шпитальника В.М. Вторую группу фронтовых разведчиков-парламентеров возглавлял майор Круглов А.Я.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2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Письма солдат</a:t>
            </a:r>
            <a:endParaRPr lang="ru-RU" b="1" dirty="0"/>
          </a:p>
        </p:txBody>
      </p:sp>
      <p:pic>
        <p:nvPicPr>
          <p:cNvPr id="2050" name="Picture 2" descr="C:\Users\User\Desktop\Аттестация\блиндажпапка (5)\DSC06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435599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9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 группы парламентёров  участвовали в переговорах с генералом Ляшем на условиях полной капитуляции, после чего благополучно вернулись в расположение советских войск. Но в этом бункере советским парламентерам пришлось пережить тяжелые, драматичные события.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7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Фотография – ещё один источник познания</a:t>
            </a:r>
            <a:endParaRPr lang="ru-RU" b="1" dirty="0"/>
          </a:p>
        </p:txBody>
      </p:sp>
      <p:pic>
        <p:nvPicPr>
          <p:cNvPr id="3074" name="Picture 2" descr="C:\Users\User\Desktop\Аттестация\блиндажпапка (5)\DSC06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40871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1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2-х помещениях восстановлена обстановка немецкого штаба периода штурма и обороны города Кёнигсберга, а именно: кабинет генерала Ляша и кабинет начальника штаба немецкого гарнизона полковника Зюскинд-Швенди. Здесь побывали обе группы советских парламентеров.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0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Урок-экскурсия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Урок-экскурсия в «Блиндаж Ляша» </a:t>
            </a:r>
          </a:p>
          <a:p>
            <a:pPr marL="0" indent="0">
              <a:buNone/>
            </a:pPr>
            <a:r>
              <a:rPr lang="ru-RU" dirty="0" smtClean="0"/>
              <a:t>с   последующим творческим отчетом  и  фотомонтажом.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9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Тайный кабинет</a:t>
            </a:r>
            <a:endParaRPr lang="ru-RU" b="1" dirty="0"/>
          </a:p>
        </p:txBody>
      </p:sp>
      <p:pic>
        <p:nvPicPr>
          <p:cNvPr id="4098" name="Picture 2" descr="C:\Users\User\Desktop\Аттестация\блиндажпапка (5)\DSC06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424843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6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Творческие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Выдержка из сочинения ученика:</a:t>
            </a:r>
          </a:p>
          <a:p>
            <a:r>
              <a:rPr lang="ru-RU" dirty="0" smtClean="0"/>
              <a:t>«… взятие Кенигсберга, которое явилось одним из самых важных этапов Восточно-Прусской операции, имело большое значение для истории. Неудача при штурме неизвестно как могла бы повлиять на дальнейшее развитие событий. Неизвестно, закончилась бы тогда война, куда бы покатился мир и где бы сейчас были мы все, если бы, конечно, вообще были. Без взятия этого важного для фашистской германии города-крепости нельзя было двигаться на Берлин и думать о капитуляции Германии. Советские солдаты и офицеры были настоящими патриотами своей Родины, их действия на Прусской земле были верны и решительны. Они самоотверженно сражались за то, чтобы наше великое государство не было стерто с лица Земли. Мы будем   верно   хранить память об этих ужасных событиях и героических подвигах советских солдат».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5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Давно прошло утрат отчаянье,</a:t>
            </a:r>
          </a:p>
          <a:p>
            <a:r>
              <a:rPr lang="ru-RU" b="1" dirty="0" smtClean="0"/>
              <a:t> Но память бережно хранит</a:t>
            </a:r>
          </a:p>
          <a:p>
            <a:r>
              <a:rPr lang="ru-RU" b="1" dirty="0" smtClean="0"/>
              <a:t>                                                                                    Красноречивое молчанье</a:t>
            </a:r>
          </a:p>
          <a:p>
            <a:r>
              <a:rPr lang="ru-RU" b="1" dirty="0" smtClean="0"/>
              <a:t>Одетых в бронзу и гранит.</a:t>
            </a:r>
          </a:p>
          <a:p>
            <a:pPr marL="0" indent="0">
              <a:buNone/>
            </a:pPr>
            <a:r>
              <a:rPr lang="ru-RU" b="1" dirty="0" smtClean="0"/>
              <a:t>    Мы позабыть о них не вправе.</a:t>
            </a:r>
          </a:p>
          <a:p>
            <a:r>
              <a:rPr lang="ru-RU" b="1" dirty="0" smtClean="0"/>
              <a:t>                                                                                   Пусть пламя чистое горит –</a:t>
            </a:r>
          </a:p>
          <a:p>
            <a:r>
              <a:rPr lang="ru-RU" b="1" dirty="0" smtClean="0"/>
              <a:t>                                                                                   Неугасимо говорит.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656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Незабываемый урок</a:t>
            </a:r>
            <a:endParaRPr lang="ru-RU" b="1" dirty="0"/>
          </a:p>
        </p:txBody>
      </p:sp>
      <p:pic>
        <p:nvPicPr>
          <p:cNvPr id="5122" name="Picture 2" descr="C:\Users\User\Desktop\Аттестация\блиндажпапка (5)\DSC06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197"/>
            <a:ext cx="451732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0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Эпиграф.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«Краеведение учит людей любить не только свои родные места, но и приучает интересоваться историей, искусством, литературой, повышать свой культурный уровень. Это самый массовый вид науки» —     Д.С. Лихачев.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410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ознакомление учащихся с военно-исторической операцией «Штурм Кенигсберга» по материалам музея;</a:t>
            </a:r>
          </a:p>
          <a:p>
            <a:r>
              <a:rPr lang="ru-RU" dirty="0" smtClean="0"/>
              <a:t> - формирование  практических навыков комплексной работы с различными видами исторических источников (карты-схемы, военные фотографии, дневники, письма, воспоминания, макеты, фотокопии, экспозиции, музейные коллекции, музейные предметы, экспонаты и т.д.);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развитие логического мышления, коммуникативно-речевых умений и навыков;</a:t>
            </a:r>
          </a:p>
          <a:p>
            <a:r>
              <a:rPr lang="ru-RU" dirty="0" smtClean="0"/>
              <a:t> - использование приобретенных знаний и умений в повседневной жизни;</a:t>
            </a:r>
          </a:p>
          <a:p>
            <a:r>
              <a:rPr lang="ru-RU" dirty="0" smtClean="0"/>
              <a:t>- воспитание интереса, уважения и бережного отношения к культурному и историческому наследию;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6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- воспитание патриотизма.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 научить учащихся воспринимать музейную информацию и музейные источники как часть истории и культуры;</a:t>
            </a:r>
          </a:p>
          <a:p>
            <a:r>
              <a:rPr lang="ru-RU" dirty="0" smtClean="0"/>
              <a:t>- дать возможность использовать полученную информацию при выполнении заданий (составление путеводителя по музею); 	написание исторического сочинения.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7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приёмы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─ </a:t>
            </a:r>
            <a:r>
              <a:rPr lang="ru-RU" sz="3600" dirty="0" smtClean="0"/>
              <a:t>Методические приёмы организации урока: уч ся делятся на группы и получают задания; ответственные в группах получают оценочный лист, где  подводят результаты  работы каждого своего  уч-ся.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236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Организация урока:</a:t>
            </a:r>
          </a:p>
          <a:p>
            <a:r>
              <a:rPr lang="ru-RU" dirty="0" smtClean="0"/>
              <a:t>Учитель выступает в роли экскурсовода музея;</a:t>
            </a:r>
          </a:p>
          <a:p>
            <a:r>
              <a:rPr lang="ru-RU" dirty="0" smtClean="0"/>
              <a:t>2. Уч – ся получают творческие задания: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оставление карты Кёнигсберга; маршруты двух парламентёрских групп; анализ печатных материалов музея; описание экспонатов.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1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Словарь музейных терминов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Центральное ядро словаря составляют базовые понятия музееведения: музей, музееведение, музейный мир, музейный предмет, музейный объект, социальные функции музея, музейные залы, </a:t>
            </a:r>
            <a:r>
              <a:rPr lang="ru-RU" sz="3600" dirty="0"/>
              <a:t>м</a:t>
            </a:r>
            <a:r>
              <a:rPr lang="ru-RU" sz="3600" dirty="0" smtClean="0"/>
              <a:t>узейный экспонат, музейная редкость , музейный фонд, музейные ценности.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2901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887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Мультимедийная разработка  урока истории Западной России  9 класс </vt:lpstr>
      <vt:lpstr>Урок-экскурсия </vt:lpstr>
      <vt:lpstr>                                       Эпиграф.</vt:lpstr>
      <vt:lpstr>Цели: </vt:lpstr>
      <vt:lpstr> </vt:lpstr>
      <vt:lpstr>Презентация PowerPoint</vt:lpstr>
      <vt:lpstr>Методические приёмы </vt:lpstr>
      <vt:lpstr>Ход урока:</vt:lpstr>
      <vt:lpstr>Словарь музейных терминов</vt:lpstr>
      <vt:lpstr>Этапы урока</vt:lpstr>
      <vt:lpstr>Экспозиции музея</vt:lpstr>
      <vt:lpstr>Краткая историческая справка</vt:lpstr>
      <vt:lpstr>Открытие музея</vt:lpstr>
      <vt:lpstr>Экскурсия</vt:lpstr>
      <vt:lpstr> </vt:lpstr>
      <vt:lpstr>Письма солдат</vt:lpstr>
      <vt:lpstr> </vt:lpstr>
      <vt:lpstr>Фотография – ещё один источник познания</vt:lpstr>
      <vt:lpstr> </vt:lpstr>
      <vt:lpstr>Тайный кабинет</vt:lpstr>
      <vt:lpstr>Творческие работы</vt:lpstr>
      <vt:lpstr> </vt:lpstr>
      <vt:lpstr>Незабываемый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разработка  урока истории Западной России  9 класс</dc:title>
  <dc:creator>User</dc:creator>
  <cp:lastModifiedBy>Ступакова Нина Ивановна</cp:lastModifiedBy>
  <cp:revision>10</cp:revision>
  <dcterms:created xsi:type="dcterms:W3CDTF">2014-09-19T13:02:26Z</dcterms:created>
  <dcterms:modified xsi:type="dcterms:W3CDTF">2017-06-01T13:33:18Z</dcterms:modified>
</cp:coreProperties>
</file>