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77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56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bludatel.ru/numers/2005/18/25.htm" TargetMode="External"/><Relationship Id="rId13" Type="http://schemas.openxmlformats.org/officeDocument/2006/relationships/hyperlink" Target="http://www.sloblib.narod.ru/bylatov/arxiv/deti.htm" TargetMode="External"/><Relationship Id="rId3" Type="http://schemas.openxmlformats.org/officeDocument/2006/relationships/hyperlink" Target="http://www.vk-smi.ru/archiv/2010/aprel/76-4684/grigoriyu-bulatovu-znamenosczu-pobedyi-posvyashhaetsya.htm" TargetMode="External"/><Relationship Id="rId7" Type="http://schemas.openxmlformats.org/officeDocument/2006/relationships/hyperlink" Target="http://dic.academic.ru/dic.nsf/ruwiki/1622327" TargetMode="External"/><Relationship Id="rId12" Type="http://schemas.openxmlformats.org/officeDocument/2006/relationships/hyperlink" Target="http://skatinfo.ru/society/vdali-bulatov-mashet-s-katera-rukoy-12-12-05-2016.html" TargetMode="External"/><Relationship Id="rId2" Type="http://schemas.openxmlformats.org/officeDocument/2006/relationships/hyperlink" Target="http://www.kurantynew.ru/2005042701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vpressa.ru/war/article/55116/#1" TargetMode="External"/><Relationship Id="rId11" Type="http://schemas.openxmlformats.org/officeDocument/2006/relationships/hyperlink" Target="http://www.novayagazeta.ru/society/72942.html" TargetMode="External"/><Relationship Id="rId5" Type="http://schemas.openxmlformats.org/officeDocument/2006/relationships/hyperlink" Target="http://www.novayagazeta.ru/issues/2015/2340.html" TargetMode="External"/><Relationship Id="rId10" Type="http://schemas.openxmlformats.org/officeDocument/2006/relationships/hyperlink" Target="http://www.vk-smi.ru/2001/april1/vkap2502.htm" TargetMode="External"/><Relationship Id="rId4" Type="http://schemas.openxmlformats.org/officeDocument/2006/relationships/hyperlink" Target="http://dic.academic.ru/dic.nsf/ruwiki/627930" TargetMode="External"/><Relationship Id="rId9" Type="http://schemas.openxmlformats.org/officeDocument/2006/relationships/hyperlink" Target="http://dic.academic.ru/dic.nsf/ruwiki/627929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6126146"/>
            <a:ext cx="303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53616"/>
                </a:solidFill>
              </a:rPr>
              <a:t>Слободской</a:t>
            </a:r>
          </a:p>
          <a:p>
            <a:pPr algn="ctr"/>
            <a:r>
              <a:rPr lang="ru-RU" sz="1200" dirty="0" smtClean="0">
                <a:solidFill>
                  <a:srgbClr val="353616"/>
                </a:solidFill>
              </a:rPr>
              <a:t>2017</a:t>
            </a:r>
            <a:endParaRPr lang="ru-RU" sz="1200" dirty="0">
              <a:solidFill>
                <a:srgbClr val="3536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649" y="5189074"/>
            <a:ext cx="2533927" cy="138499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Автор: Полушкин И.А., учитель истории и обществознания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МКОУ СОШ №14 г. Слободского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1958" y="2996952"/>
            <a:ext cx="7042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Герой - слобожанин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347662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81" y="1007021"/>
            <a:ext cx="3455987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6702275" y="2996952"/>
            <a:ext cx="1398117" cy="216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82041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Фильмы про </a:t>
            </a:r>
          </a:p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Г. П. Булатова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«Солдат и маршал» – ВГТРК «Вятка»,2001.</a:t>
            </a:r>
          </a:p>
          <a:p>
            <a:r>
              <a:rPr lang="ru-RU" dirty="0" smtClean="0"/>
              <a:t>«Военная тайна. Герой» - РЕН ТВ, 2012.</a:t>
            </a:r>
          </a:p>
          <a:p>
            <a:r>
              <a:rPr lang="ru-RU" dirty="0" smtClean="0"/>
              <a:t>«Легенды уголовного </a:t>
            </a:r>
            <a:r>
              <a:rPr lang="ru-RU" dirty="0" err="1" smtClean="0"/>
              <a:t>розыска.Григорий</a:t>
            </a:r>
            <a:r>
              <a:rPr lang="ru-RU" dirty="0" smtClean="0"/>
              <a:t> Булатов» - НТН – Украина,2013.</a:t>
            </a:r>
          </a:p>
          <a:p>
            <a:r>
              <a:rPr lang="ru-RU" dirty="0" smtClean="0"/>
              <a:t>«Знаменосцы Победы. Непризнанные герои» – Звезда, 2016.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1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4837">
            <a:off x="377193" y="2119992"/>
            <a:ext cx="2653461" cy="36263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07" y="1628800"/>
            <a:ext cx="2664296" cy="38277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472">
            <a:off x="6307307" y="2036135"/>
            <a:ext cx="2448272" cy="3672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060573">
            <a:off x="1346734" y="5545024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2010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5313982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2014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432886">
            <a:off x="6397694" y="5477791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2017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332656"/>
            <a:ext cx="4948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Книги о Герое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9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2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5" r="20349"/>
          <a:stretch>
            <a:fillRect/>
          </a:stretch>
        </p:blipFill>
        <p:spPr bwMode="auto">
          <a:xfrm>
            <a:off x="2195736" y="332656"/>
            <a:ext cx="484744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5373216"/>
            <a:ext cx="63569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Памятник Г. </a:t>
            </a:r>
            <a:r>
              <a:rPr lang="ru-RU" sz="4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П.Булатову</a:t>
            </a:r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</a:t>
            </a: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арк Победы г. Киров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1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344816" cy="4531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57952" y="188640"/>
            <a:ext cx="64144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Трехмерная панорама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2522" y="5373216"/>
            <a:ext cx="6642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«Битва за Берлин»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4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8800"/>
            <a:ext cx="88569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Цель: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познакомиться с первым знаменосцем Победы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618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br>
              <a:rPr lang="ru-RU" dirty="0" smtClean="0"/>
            </a:br>
            <a:r>
              <a:rPr lang="ru-RU" dirty="0" smtClean="0"/>
              <a:t>написать мини - сочинение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332856"/>
          </a:xfrm>
        </p:spPr>
        <p:txBody>
          <a:bodyPr/>
          <a:lstStyle/>
          <a:p>
            <a:r>
              <a:rPr lang="ru-RU" dirty="0"/>
              <a:t>1. «Парень смелый, лихой, слободской»</a:t>
            </a:r>
          </a:p>
          <a:p>
            <a:r>
              <a:rPr lang="ru-RU" dirty="0"/>
              <a:t>2. «И над пылающим рейхстагом, воздвигнут флаг твоей  рукой»</a:t>
            </a:r>
          </a:p>
          <a:p>
            <a:r>
              <a:rPr lang="ru-RU" dirty="0"/>
              <a:t>3. «Рядовой Великой Победы»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5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88640"/>
            <a:ext cx="82089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СПИСОК </a:t>
            </a:r>
            <a:r>
              <a:rPr lang="ru-RU" b="1" dirty="0" smtClean="0"/>
              <a:t>ЛИТЕРАТУРЫ</a:t>
            </a:r>
          </a:p>
          <a:p>
            <a:pPr algn="ctr"/>
            <a:endParaRPr lang="ru-RU" b="1" dirty="0"/>
          </a:p>
          <a:p>
            <a:pPr algn="ctr"/>
            <a:endParaRPr lang="ru-RU" dirty="0"/>
          </a:p>
          <a:p>
            <a:pPr lvl="0"/>
            <a:r>
              <a:rPr lang="ru-RU" sz="1200" dirty="0"/>
              <a:t>Аюпова, Л. </a:t>
            </a:r>
            <a:r>
              <a:rPr lang="ru-RU" sz="1200" dirty="0">
                <a:hlinkClick r:id="rId2"/>
              </a:rPr>
              <a:t>Ну как? Всем видно! 60 лет назад Григорий Булатов первым водрузил знамя Победы над Рейхстагом</a:t>
            </a:r>
            <a:r>
              <a:rPr lang="ru-RU" sz="1200" dirty="0"/>
              <a:t> // «Слободские куранты». — 27 апреля 2005.</a:t>
            </a:r>
          </a:p>
          <a:p>
            <a:pPr lvl="0"/>
            <a:r>
              <a:rPr lang="ru-RU" sz="1200" dirty="0">
                <a:hlinkClick r:id="rId3"/>
              </a:rPr>
              <a:t>Григорию Булатову, знаменосцу Победы, посвящается</a:t>
            </a:r>
            <a:r>
              <a:rPr lang="ru-RU" sz="1200" dirty="0"/>
              <a:t> // «</a:t>
            </a:r>
            <a:r>
              <a:rPr lang="ru-RU" sz="1200" dirty="0">
                <a:hlinkClick r:id="rId4"/>
              </a:rPr>
              <a:t>Вятский край</a:t>
            </a:r>
            <a:r>
              <a:rPr lang="ru-RU" sz="1200" dirty="0"/>
              <a:t>». 2010. — № 76(4684).</a:t>
            </a:r>
          </a:p>
          <a:p>
            <a:pPr lvl="0"/>
            <a:r>
              <a:rPr lang="ru-RU" sz="1200" dirty="0"/>
              <a:t>Жилин, И. Гришка-рейхстаг // «Новая газета» </a:t>
            </a:r>
            <a:r>
              <a:rPr lang="ru-RU" sz="1200" dirty="0">
                <a:hlinkClick r:id="rId5"/>
              </a:rPr>
              <a:t>15 июня. - 2015</a:t>
            </a:r>
            <a:r>
              <a:rPr lang="ru-RU" sz="1200" dirty="0"/>
              <a:t>. № 61.</a:t>
            </a:r>
          </a:p>
          <a:p>
            <a:pPr lvl="0"/>
            <a:r>
              <a:rPr lang="ru-RU" sz="1200" dirty="0"/>
              <a:t>Кириченко, Е. </a:t>
            </a:r>
            <a:r>
              <a:rPr lang="ru-RU" sz="1200" dirty="0">
                <a:hlinkClick r:id="rId6"/>
              </a:rPr>
              <a:t>Молчание знаменосцев. Как в угоду политической конъюнктуре после войны переписывали историю штурма рейхстага.</a:t>
            </a:r>
            <a:r>
              <a:rPr lang="ru-RU" sz="1200" dirty="0"/>
              <a:t> // «</a:t>
            </a:r>
            <a:r>
              <a:rPr lang="ru-RU" sz="1200" dirty="0">
                <a:hlinkClick r:id="rId7"/>
              </a:rPr>
              <a:t>Свободная Пресса</a:t>
            </a:r>
            <a:r>
              <a:rPr lang="ru-RU" sz="1200" dirty="0"/>
              <a:t>». 9 мая. - 2012.</a:t>
            </a:r>
          </a:p>
          <a:p>
            <a:pPr lvl="0"/>
            <a:r>
              <a:rPr lang="ru-RU" sz="1200" dirty="0"/>
              <a:t>Лихачева, Н. В. О знаменосце расскажет «Звезда» // «Скат – инфо». - 2015.</a:t>
            </a:r>
          </a:p>
          <a:p>
            <a:pPr lvl="0"/>
            <a:r>
              <a:rPr lang="ru-RU" sz="1200" dirty="0"/>
              <a:t>Пионеров, В. </a:t>
            </a:r>
            <a:r>
              <a:rPr lang="ru-RU" sz="1200" dirty="0">
                <a:hlinkClick r:id="rId8"/>
              </a:rPr>
              <a:t>Гришку обласкали. Посмертно</a:t>
            </a:r>
            <a:r>
              <a:rPr lang="ru-RU" sz="1200" dirty="0"/>
              <a:t> // «</a:t>
            </a:r>
            <a:r>
              <a:rPr lang="ru-RU" sz="1200" dirty="0">
                <a:hlinkClick r:id="rId9"/>
              </a:rPr>
              <a:t>Вятский наблюдатель</a:t>
            </a:r>
            <a:r>
              <a:rPr lang="ru-RU" sz="1200" dirty="0"/>
              <a:t>». — 2005. — № 18</a:t>
            </a:r>
          </a:p>
          <a:p>
            <a:pPr lvl="0"/>
            <a:r>
              <a:rPr lang="ru-RU" sz="1200" dirty="0" err="1"/>
              <a:t>Пэма</a:t>
            </a:r>
            <a:r>
              <a:rPr lang="ru-RU" sz="1200" dirty="0"/>
              <a:t>, Э. И. Булатов Григорий Петрович // Энциклопедия земли Вятской: [В 11 т.].- Киров, 1996.- Т. 6: Знатные люди: (</a:t>
            </a:r>
            <a:r>
              <a:rPr lang="ru-RU" sz="1200" dirty="0" err="1"/>
              <a:t>Биогр</a:t>
            </a:r>
            <a:r>
              <a:rPr lang="ru-RU" sz="1200" dirty="0"/>
              <a:t>. слов.). - С. 60.</a:t>
            </a:r>
          </a:p>
          <a:p>
            <a:pPr lvl="0"/>
            <a:r>
              <a:rPr lang="ru-RU" sz="1200" dirty="0" err="1"/>
              <a:t>Пэма</a:t>
            </a:r>
            <a:r>
              <a:rPr lang="ru-RU" sz="1200" dirty="0"/>
              <a:t>, Э. И. Гришка - "рейхстаг" / Зап. </a:t>
            </a:r>
            <a:r>
              <a:rPr lang="ru-RU" sz="1200" dirty="0" err="1"/>
              <a:t>Т.Мельникова</a:t>
            </a:r>
            <a:r>
              <a:rPr lang="ru-RU" sz="1200" dirty="0"/>
              <a:t> // «Вятский край». - 7 мая. - 1994. (№ 86-87).</a:t>
            </a:r>
          </a:p>
          <a:p>
            <a:pPr lvl="0"/>
            <a:r>
              <a:rPr lang="ru-RU" sz="1200" dirty="0" err="1"/>
              <a:t>Пэма</a:t>
            </a:r>
            <a:r>
              <a:rPr lang="ru-RU" sz="1200" dirty="0"/>
              <a:t>, Э. И. Григорий Булатов - родиной преданный // Сборник материалов II научно-практической конференции "Слободской и слобожане". - Слободской, 1997. - С. 89-91.</a:t>
            </a:r>
          </a:p>
          <a:p>
            <a:pPr lvl="0"/>
            <a:r>
              <a:rPr lang="ru-RU" sz="1200" dirty="0"/>
              <a:t>Рогачёва, В. Кто первым водрузил знамя над рейхстагом? // «Комсомольская правда». - 19 июня 2005. (№ 247443).</a:t>
            </a:r>
          </a:p>
          <a:p>
            <a:pPr lvl="0"/>
            <a:r>
              <a:rPr lang="ru-RU" sz="1200" dirty="0" err="1"/>
              <a:t>Серкин</a:t>
            </a:r>
            <a:r>
              <a:rPr lang="ru-RU" sz="1200" dirty="0"/>
              <a:t>, С. П. Гришка-рейхстаг // «Родина». - 1998. - №7.</a:t>
            </a:r>
          </a:p>
          <a:p>
            <a:pPr lvl="0"/>
            <a:r>
              <a:rPr lang="ru-RU" sz="1200" dirty="0"/>
              <a:t>Фокин, В. </a:t>
            </a:r>
            <a:r>
              <a:rPr lang="ru-RU" sz="1200" dirty="0">
                <a:hlinkClick r:id="rId10"/>
              </a:rPr>
              <a:t>И снова о подвиге Григория Булатова</a:t>
            </a:r>
            <a:r>
              <a:rPr lang="ru-RU" sz="1200" dirty="0"/>
              <a:t> // «</a:t>
            </a:r>
            <a:r>
              <a:rPr lang="ru-RU" sz="1200" dirty="0">
                <a:hlinkClick r:id="rId4"/>
              </a:rPr>
              <a:t>Вятский край</a:t>
            </a:r>
            <a:r>
              <a:rPr lang="ru-RU" sz="1200" dirty="0"/>
              <a:t>». — Киров, 2001.– 25 апреля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b="1" dirty="0"/>
              <a:t>Монографии:</a:t>
            </a:r>
            <a:endParaRPr lang="ru-RU" sz="1200" dirty="0"/>
          </a:p>
          <a:p>
            <a:pPr lvl="0"/>
            <a:r>
              <a:rPr lang="ru-RU" sz="1200" dirty="0"/>
              <a:t>Гончаров, Г. А. Знаменосец Победы [Текст]: Документальная повесть / Г. А. Гончаров, С. П. </a:t>
            </a:r>
            <a:r>
              <a:rPr lang="ru-RU" sz="1200" dirty="0" err="1"/>
              <a:t>Серкин</a:t>
            </a:r>
            <a:r>
              <a:rPr lang="ru-RU" sz="1200" dirty="0"/>
              <a:t>. – Киров, 2010.</a:t>
            </a:r>
          </a:p>
          <a:p>
            <a:pPr lvl="0"/>
            <a:r>
              <a:rPr lang="ru-RU" sz="1200" dirty="0"/>
              <a:t>Гончаров, Г. Тайна знамени Победы [Текст] / Г. Гончаров, А. </a:t>
            </a:r>
            <a:r>
              <a:rPr lang="ru-RU" sz="1200" dirty="0" err="1"/>
              <a:t>Купарев</a:t>
            </a:r>
            <a:r>
              <a:rPr lang="ru-RU" sz="1200" dirty="0"/>
              <a:t>. – Киров: ОАО «Первая образцовая типография» филиал «Дом печати – Вятка», 2014.</a:t>
            </a:r>
          </a:p>
          <a:p>
            <a:pPr lvl="0"/>
            <a:r>
              <a:rPr lang="ru-RU" sz="1200" dirty="0" err="1"/>
              <a:t>Сапрыков</a:t>
            </a:r>
            <a:r>
              <a:rPr lang="ru-RU" sz="1200" dirty="0"/>
              <a:t>, В. Н. Дважды Победное [Текст] / Н. В. </a:t>
            </a:r>
            <a:r>
              <a:rPr lang="ru-RU" sz="1200" dirty="0" err="1"/>
              <a:t>Сапрыков</a:t>
            </a:r>
            <a:r>
              <a:rPr lang="ru-RU" sz="1200" dirty="0"/>
              <a:t>. – Московские учебники – Си </a:t>
            </a:r>
            <a:r>
              <a:rPr lang="ru-RU" sz="1200" dirty="0" err="1"/>
              <a:t>Дипресс</a:t>
            </a:r>
            <a:r>
              <a:rPr lang="ru-RU" sz="1200" dirty="0"/>
              <a:t>, 2008.</a:t>
            </a:r>
          </a:p>
          <a:p>
            <a:pPr lvl="0"/>
            <a:r>
              <a:rPr lang="ru-RU" sz="1200" dirty="0" err="1"/>
              <a:t>Сбойчаков</a:t>
            </a:r>
            <a:r>
              <a:rPr lang="ru-RU" sz="1200" dirty="0"/>
              <a:t>, М. И. Они брали Рейхстаг [Текст] / М. И. </a:t>
            </a:r>
            <a:r>
              <a:rPr lang="ru-RU" sz="1200" dirty="0" err="1"/>
              <a:t>Сбойчаков</a:t>
            </a:r>
            <a:r>
              <a:rPr lang="ru-RU" sz="1200" dirty="0"/>
              <a:t>. – М., 1973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b="1" dirty="0"/>
              <a:t>Интернет-ресурсы:</a:t>
            </a:r>
            <a:endParaRPr lang="ru-RU" sz="1200" dirty="0"/>
          </a:p>
          <a:p>
            <a:pPr lvl="0"/>
            <a:r>
              <a:rPr lang="ru-RU" sz="1200" dirty="0"/>
              <a:t>Владимиру Путину рассказали историю Гришки – рейхстага [Электронный ресурс] </a:t>
            </a:r>
            <a:r>
              <a:rPr lang="ru-RU" sz="1200" u="sng" dirty="0">
                <a:hlinkClick r:id="rId11"/>
              </a:rPr>
              <a:t>http://www.novayagazeta.ru/society/72942.html</a:t>
            </a:r>
            <a:endParaRPr lang="ru-RU" sz="1200" dirty="0"/>
          </a:p>
          <a:p>
            <a:pPr lvl="0"/>
            <a:r>
              <a:rPr lang="ru-RU" sz="1200" dirty="0"/>
              <a:t>Вдали Булатов машет с катера рукой [Электронный ресурс]: </a:t>
            </a:r>
            <a:r>
              <a:rPr lang="ru-RU" sz="1200" u="sng" dirty="0">
                <a:hlinkClick r:id="rId12"/>
              </a:rPr>
              <a:t>http://skatinfo.ru/society/vdali-bulatov-mashet-s-katera-rukoy-12-12-05-2016.html</a:t>
            </a:r>
            <a:endParaRPr lang="ru-RU" sz="1200" dirty="0"/>
          </a:p>
          <a:p>
            <a:pPr lvl="0"/>
            <a:r>
              <a:rPr lang="ru-RU" sz="1200" dirty="0" smtClean="0"/>
              <a:t>Горбунова</a:t>
            </a:r>
            <a:r>
              <a:rPr lang="ru-RU" sz="1200" dirty="0"/>
              <a:t>, А. Б. Ребята нашего двора [Электронный ресурс]: </a:t>
            </a:r>
            <a:r>
              <a:rPr lang="ru-RU" sz="1200" u="sng" dirty="0">
                <a:hlinkClick r:id="rId13"/>
              </a:rPr>
              <a:t>http://www.sloblib.narod.ru/bylatov/arxiv/deti.htm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92896"/>
            <a:ext cx="8220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Благодарю за работу!!!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92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5265"/>
          <a:stretch/>
        </p:blipFill>
        <p:spPr>
          <a:xfrm>
            <a:off x="2843808" y="379032"/>
            <a:ext cx="3528392" cy="478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5013176"/>
            <a:ext cx="88648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Григорий Петрович Булатов</a:t>
            </a:r>
          </a:p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(1925 – 1973)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8800"/>
            <a:ext cx="88569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Цель: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познакомиться с первым знаменосцем Победы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3"/>
          <a:stretch/>
        </p:blipFill>
        <p:spPr>
          <a:xfrm>
            <a:off x="251518" y="1954952"/>
            <a:ext cx="609600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26632"/>
            <a:ext cx="2262747" cy="40938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626293" y="5499939"/>
            <a:ext cx="78516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М. </a:t>
            </a:r>
            <a:r>
              <a:rPr lang="ru-RU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Кантария</a:t>
            </a: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М. Егоров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18" y="923834"/>
            <a:ext cx="5962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Кто был первым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23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иложение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9" y="836712"/>
            <a:ext cx="6984379" cy="4641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32396" y="5589240"/>
            <a:ext cx="6551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фото А. Капустянского «Знаменосцы Победы у стен рейхстага». На переднем плане Григорий Булатов.</a:t>
            </a:r>
          </a:p>
        </p:txBody>
      </p:sp>
    </p:spTree>
    <p:extLst>
      <p:ext uri="{BB962C8B-B14F-4D97-AF65-F5344CB8AC3E}">
        <p14:creationId xmlns:p14="http://schemas.microsoft.com/office/powerpoint/2010/main" val="37129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50" b="1700"/>
          <a:stretch/>
        </p:blipFill>
        <p:spPr>
          <a:xfrm>
            <a:off x="899592" y="2420888"/>
            <a:ext cx="7187059" cy="2952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8745" y="662593"/>
            <a:ext cx="62087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Боевые награды </a:t>
            </a:r>
          </a:p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Г.П. Булатова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4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приложение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464496" cy="602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38" y="804639"/>
            <a:ext cx="6352498" cy="4568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558924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Рейхстаг. Фото 1945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4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иложение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6984379" cy="4641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6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235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написать мини - сочинение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Иван Полушкин</cp:lastModifiedBy>
  <cp:revision>19</cp:revision>
  <dcterms:created xsi:type="dcterms:W3CDTF">2015-02-17T08:35:42Z</dcterms:created>
  <dcterms:modified xsi:type="dcterms:W3CDTF">2017-04-23T08:06:17Z</dcterms:modified>
</cp:coreProperties>
</file>