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7"/>
  </p:notes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Татьяна" initials="Т"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9417" autoAdjust="0"/>
  </p:normalViewPr>
  <p:slideViewPr>
    <p:cSldViewPr>
      <p:cViewPr varScale="1">
        <p:scale>
          <a:sx n="86" d="100"/>
          <a:sy n="86" d="100"/>
        </p:scale>
        <p:origin x="-90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C3913-06BD-4A4A-9C93-6706FDFA3062}" type="datetimeFigureOut">
              <a:rPr lang="ru-RU" smtClean="0"/>
              <a:t>24.04.2017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74BA3-B325-400B-A026-EF7E5DEF4653}" type="slidenum">
              <a:rPr lang="ru-RU" smtClean="0"/>
              <a:t>‹#›</a:t>
            </a:fld>
            <a:endParaRPr lang="ru-RU"/>
          </a:p>
        </p:txBody>
      </p:sp>
    </p:spTree>
    <p:extLst>
      <p:ext uri="{BB962C8B-B14F-4D97-AF65-F5344CB8AC3E}">
        <p14:creationId xmlns:p14="http://schemas.microsoft.com/office/powerpoint/2010/main" val="211626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EB790BD-D381-494F-813D-C23D5C297491}" type="datetimeFigureOut">
              <a:rPr lang="ru-RU" smtClean="0"/>
              <a:t>24.04.2017</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9ABDF6C-532F-469E-BAB3-6DEEEA6EE4A8}"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B790BD-D381-494F-813D-C23D5C297491}" type="datetimeFigureOut">
              <a:rPr lang="ru-RU" smtClean="0"/>
              <a:t>24.04.2017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ABDF6C-532F-469E-BAB3-6DEEEA6EE4A8}"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B790BD-D381-494F-813D-C23D5C297491}" type="datetimeFigureOut">
              <a:rPr lang="ru-RU" smtClean="0"/>
              <a:t>24.04.2017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ABDF6C-532F-469E-BAB3-6DEEEA6EE4A8}"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B790BD-D381-494F-813D-C23D5C297491}" type="datetimeFigureOut">
              <a:rPr lang="ru-RU" smtClean="0"/>
              <a:t>24.04.2017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ABDF6C-532F-469E-BAB3-6DEEEA6EE4A8}"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B790BD-D381-494F-813D-C23D5C297491}" type="datetimeFigureOut">
              <a:rPr lang="ru-RU" smtClean="0"/>
              <a:t>24.04.2017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ABDF6C-532F-469E-BAB3-6DEEEA6EE4A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B790BD-D381-494F-813D-C23D5C297491}" type="datetimeFigureOut">
              <a:rPr lang="ru-RU" smtClean="0"/>
              <a:t>24.04.2017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ABDF6C-532F-469E-BAB3-6DEEEA6EE4A8}"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B790BD-D381-494F-813D-C23D5C297491}" type="datetimeFigureOut">
              <a:rPr lang="ru-RU" smtClean="0"/>
              <a:t>24.04.2017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ABDF6C-532F-469E-BAB3-6DEEEA6EE4A8}"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B790BD-D381-494F-813D-C23D5C297491}" type="datetimeFigureOut">
              <a:rPr lang="ru-RU" smtClean="0"/>
              <a:t>24.04.2017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ABDF6C-532F-469E-BAB3-6DEEEA6EE4A8}"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790BD-D381-494F-813D-C23D5C297491}" type="datetimeFigureOut">
              <a:rPr lang="ru-RU" smtClean="0"/>
              <a:t>24.04.2017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ABDF6C-532F-469E-BAB3-6DEEEA6EE4A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B790BD-D381-494F-813D-C23D5C297491}" type="datetimeFigureOut">
              <a:rPr lang="ru-RU" smtClean="0"/>
              <a:t>24.04.2017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ABDF6C-532F-469E-BAB3-6DEEEA6EE4A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B790BD-D381-494F-813D-C23D5C297491}" type="datetimeFigureOut">
              <a:rPr lang="ru-RU" smtClean="0"/>
              <a:t>24.04.2017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ABDF6C-532F-469E-BAB3-6DEEEA6EE4A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EB790BD-D381-494F-813D-C23D5C297491}" type="datetimeFigureOut">
              <a:rPr lang="ru-RU" smtClean="0"/>
              <a:t>24.04.2017</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9ABDF6C-532F-469E-BAB3-6DEEEA6EE4A8}"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476672"/>
            <a:ext cx="5723468" cy="409929"/>
          </a:xfrm>
        </p:spPr>
        <p:txBody>
          <a:bodyPr>
            <a:noAutofit/>
          </a:bodyPr>
          <a:lstStyle/>
          <a:p>
            <a:r>
              <a:rPr lang="ru-RU" sz="2800" b="1" dirty="0" smtClean="0"/>
              <a:t>МБОУ </a:t>
            </a:r>
            <a:r>
              <a:rPr lang="ru-RU" sz="2800" b="1" dirty="0" smtClean="0"/>
              <a:t>«</a:t>
            </a:r>
            <a:r>
              <a:rPr lang="ru-RU" sz="2800" b="1" dirty="0" err="1" smtClean="0"/>
              <a:t>Балахоновская</a:t>
            </a:r>
            <a:r>
              <a:rPr lang="ru-RU" sz="2800" b="1" dirty="0" smtClean="0"/>
              <a:t> ОШ»</a:t>
            </a:r>
            <a:endParaRPr lang="ru-RU" sz="2800" b="1" dirty="0"/>
          </a:p>
        </p:txBody>
      </p:sp>
      <p:sp>
        <p:nvSpPr>
          <p:cNvPr id="3" name="Подзаголовок 2"/>
          <p:cNvSpPr>
            <a:spLocks noGrp="1"/>
          </p:cNvSpPr>
          <p:nvPr>
            <p:ph type="subTitle" idx="1"/>
          </p:nvPr>
        </p:nvSpPr>
        <p:spPr>
          <a:xfrm>
            <a:off x="1835696" y="1052736"/>
            <a:ext cx="5712179" cy="5256584"/>
          </a:xfrm>
        </p:spPr>
        <p:txBody>
          <a:bodyPr>
            <a:normAutofit fontScale="85000" lnSpcReduction="20000"/>
          </a:bodyPr>
          <a:lstStyle/>
          <a:p>
            <a:r>
              <a:rPr lang="ru-RU" sz="4200" b="1" i="1" dirty="0" smtClean="0">
                <a:solidFill>
                  <a:schemeClr val="accent5">
                    <a:lumMod val="60000"/>
                    <a:lumOff val="40000"/>
                  </a:schemeClr>
                </a:solidFill>
              </a:rPr>
              <a:t>Боевой подвиг учителя</a:t>
            </a:r>
          </a:p>
          <a:p>
            <a:r>
              <a:rPr lang="ru-RU" sz="4200" b="1" i="1" dirty="0">
                <a:solidFill>
                  <a:schemeClr val="accent5">
                    <a:lumMod val="60000"/>
                    <a:lumOff val="40000"/>
                  </a:schemeClr>
                </a:solidFill>
              </a:rPr>
              <a:t>в</a:t>
            </a:r>
            <a:r>
              <a:rPr lang="ru-RU" sz="4200" b="1" i="1" dirty="0" smtClean="0">
                <a:solidFill>
                  <a:schemeClr val="accent5">
                    <a:lumMod val="60000"/>
                    <a:lumOff val="40000"/>
                  </a:schemeClr>
                </a:solidFill>
              </a:rPr>
              <a:t> годы Великой Отечественной войны</a:t>
            </a:r>
          </a:p>
          <a:p>
            <a:r>
              <a:rPr lang="ru-RU" sz="4200" b="1" i="1" dirty="0" smtClean="0">
                <a:solidFill>
                  <a:schemeClr val="accent5">
                    <a:lumMod val="60000"/>
                    <a:lumOff val="40000"/>
                  </a:schemeClr>
                </a:solidFill>
              </a:rPr>
              <a:t>1941-1945 </a:t>
            </a:r>
            <a:r>
              <a:rPr lang="ru-RU" sz="4200" b="1" i="1" dirty="0" err="1" smtClean="0">
                <a:solidFill>
                  <a:schemeClr val="accent5">
                    <a:lumMod val="60000"/>
                    <a:lumOff val="40000"/>
                  </a:schemeClr>
                </a:solidFill>
              </a:rPr>
              <a:t>г.г</a:t>
            </a:r>
            <a:r>
              <a:rPr lang="ru-RU" sz="4200" b="1" i="1" dirty="0" smtClean="0">
                <a:solidFill>
                  <a:schemeClr val="accent5">
                    <a:lumMod val="60000"/>
                    <a:lumOff val="40000"/>
                  </a:schemeClr>
                </a:solidFill>
              </a:rPr>
              <a:t>.</a:t>
            </a:r>
          </a:p>
          <a:p>
            <a:endParaRPr lang="ru-RU" sz="4200" b="1" i="1" dirty="0" smtClean="0">
              <a:solidFill>
                <a:schemeClr val="accent5">
                  <a:lumMod val="60000"/>
                  <a:lumOff val="40000"/>
                </a:schemeClr>
              </a:solidFill>
            </a:endParaRPr>
          </a:p>
          <a:p>
            <a:r>
              <a:rPr lang="ru-RU" sz="4200" b="1" i="1" dirty="0" smtClean="0">
                <a:solidFill>
                  <a:schemeClr val="accent5">
                    <a:lumMod val="60000"/>
                    <a:lumOff val="40000"/>
                  </a:schemeClr>
                </a:solidFill>
              </a:rPr>
              <a:t>Стефаненко П.В</a:t>
            </a:r>
            <a:r>
              <a:rPr lang="ru-RU" sz="2800" b="1" i="1" dirty="0" smtClean="0">
                <a:solidFill>
                  <a:schemeClr val="accent5">
                    <a:lumMod val="60000"/>
                    <a:lumOff val="40000"/>
                  </a:schemeClr>
                </a:solidFill>
              </a:rPr>
              <a:t>.</a:t>
            </a:r>
          </a:p>
          <a:p>
            <a:pPr algn="r"/>
            <a:r>
              <a:rPr lang="ru-RU" sz="2600" b="1" dirty="0" smtClean="0">
                <a:solidFill>
                  <a:schemeClr val="tx1"/>
                </a:solidFill>
              </a:rPr>
              <a:t>Работу выполнил: </a:t>
            </a:r>
          </a:p>
          <a:p>
            <a:pPr algn="r"/>
            <a:r>
              <a:rPr lang="ru-RU" sz="2600" b="1" dirty="0" smtClean="0">
                <a:solidFill>
                  <a:schemeClr val="tx1"/>
                </a:solidFill>
              </a:rPr>
              <a:t>Данилова </a:t>
            </a:r>
            <a:r>
              <a:rPr lang="ru-RU" sz="2600" b="1" dirty="0" smtClean="0">
                <a:solidFill>
                  <a:schemeClr val="tx1"/>
                </a:solidFill>
              </a:rPr>
              <a:t>О.Н.,</a:t>
            </a:r>
          </a:p>
          <a:p>
            <a:pPr algn="r"/>
            <a:r>
              <a:rPr lang="ru-RU" sz="2600" b="1" dirty="0">
                <a:solidFill>
                  <a:schemeClr val="tx1"/>
                </a:solidFill>
              </a:rPr>
              <a:t>у</a:t>
            </a:r>
            <a:r>
              <a:rPr lang="ru-RU" sz="2600" b="1" dirty="0" smtClean="0">
                <a:solidFill>
                  <a:schemeClr val="tx1"/>
                </a:solidFill>
              </a:rPr>
              <a:t>читель истории</a:t>
            </a:r>
          </a:p>
          <a:p>
            <a:r>
              <a:rPr lang="ru-RU" sz="2900" b="1" dirty="0" err="1" smtClean="0">
                <a:solidFill>
                  <a:schemeClr val="tx1"/>
                </a:solidFill>
              </a:rPr>
              <a:t>Д.Балахоновка</a:t>
            </a:r>
            <a:endParaRPr lang="ru-RU" sz="2900" b="1" dirty="0">
              <a:solidFill>
                <a:schemeClr val="tx1"/>
              </a:solidFill>
            </a:endParaRPr>
          </a:p>
          <a:p>
            <a:r>
              <a:rPr lang="ru-RU" sz="2900" b="1" dirty="0" smtClean="0">
                <a:solidFill>
                  <a:schemeClr val="tx1"/>
                </a:solidFill>
              </a:rPr>
              <a:t>2015 г. </a:t>
            </a:r>
            <a:endParaRPr lang="ru-RU" sz="2900" b="1" dirty="0">
              <a:solidFill>
                <a:schemeClr val="tx1"/>
              </a:solidFill>
            </a:endParaRPr>
          </a:p>
        </p:txBody>
      </p:sp>
    </p:spTree>
    <p:extLst>
      <p:ext uri="{BB962C8B-B14F-4D97-AF65-F5344CB8AC3E}">
        <p14:creationId xmlns:p14="http://schemas.microsoft.com/office/powerpoint/2010/main" val="166660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par>
                          <p:cTn id="33" fill="hold">
                            <p:stCondLst>
                              <p:cond delay="3500"/>
                            </p:stCondLst>
                            <p:childTnLst>
                              <p:par>
                                <p:cTn id="34" presetID="14" presetClass="entr" presetSubtype="1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par>
                          <p:cTn id="37" fill="hold">
                            <p:stCondLst>
                              <p:cond delay="4000"/>
                            </p:stCondLst>
                            <p:childTnLst>
                              <p:par>
                                <p:cTn id="38" presetID="14" presetClass="entr" presetSubtype="1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0" dur="500"/>
                                        <p:tgtEl>
                                          <p:spTgt spid="3">
                                            <p:txEl>
                                              <p:pRg st="8" end="8"/>
                                            </p:txEl>
                                          </p:spTgt>
                                        </p:tgtEl>
                                      </p:cBhvr>
                                    </p:animEffect>
                                  </p:childTnLst>
                                </p:cTn>
                              </p:par>
                            </p:childTnLst>
                          </p:cTn>
                        </p:par>
                        <p:par>
                          <p:cTn id="41" fill="hold">
                            <p:stCondLst>
                              <p:cond delay="4500"/>
                            </p:stCondLst>
                            <p:childTnLst>
                              <p:par>
                                <p:cTn id="42" presetID="14" presetClass="entr" presetSubtype="10"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84976" cy="1323439"/>
          </a:xfrm>
          <a:prstGeom prst="rect">
            <a:avLst/>
          </a:prstGeom>
        </p:spPr>
        <p:txBody>
          <a:bodyPr wrap="square">
            <a:spAutoFit/>
          </a:bodyPr>
          <a:lstStyle/>
          <a:p>
            <a:r>
              <a:rPr lang="ru-RU" sz="2000" b="1" dirty="0">
                <a:solidFill>
                  <a:schemeClr val="bg1"/>
                </a:solidFill>
              </a:rPr>
              <a:t>За храбрость, стойкость и мужество, проявленные в борьбе с немецко- </a:t>
            </a:r>
            <a:r>
              <a:rPr lang="ru-RU" sz="2000" b="1" dirty="0" smtClean="0">
                <a:solidFill>
                  <a:schemeClr val="bg1"/>
                </a:solidFill>
              </a:rPr>
              <a:t>фашистскими </a:t>
            </a:r>
            <a:r>
              <a:rPr lang="ru-RU" sz="2000" b="1" dirty="0">
                <a:solidFill>
                  <a:schemeClr val="bg1"/>
                </a:solidFill>
              </a:rPr>
              <a:t>захватчиками Парфен Васильевич Стефаненко был награжден </a:t>
            </a:r>
            <a:r>
              <a:rPr lang="ru-RU" sz="2000" b="1" dirty="0">
                <a:solidFill>
                  <a:schemeClr val="accent5">
                    <a:lumMod val="60000"/>
                    <a:lumOff val="40000"/>
                  </a:schemeClr>
                </a:solidFill>
              </a:rPr>
              <a:t>орденом Отечественной войны Ι степени, медалью «За победу над Германией в Великой Отечественной войне 1941-1945 гг.».</a:t>
            </a:r>
          </a:p>
        </p:txBody>
      </p:sp>
      <p:sp>
        <p:nvSpPr>
          <p:cNvPr id="3" name="TextBox 2"/>
          <p:cNvSpPr txBox="1"/>
          <p:nvPr/>
        </p:nvSpPr>
        <p:spPr>
          <a:xfrm>
            <a:off x="2123728" y="5842138"/>
            <a:ext cx="4838327" cy="707886"/>
          </a:xfrm>
          <a:prstGeom prst="rect">
            <a:avLst/>
          </a:prstGeom>
          <a:noFill/>
        </p:spPr>
        <p:txBody>
          <a:bodyPr wrap="square" rtlCol="0">
            <a:spAutoFit/>
          </a:bodyPr>
          <a:lstStyle/>
          <a:p>
            <a:pPr algn="ctr"/>
            <a:r>
              <a:rPr lang="ru-RU" sz="2000" b="1" dirty="0" smtClean="0">
                <a:solidFill>
                  <a:schemeClr val="bg1"/>
                </a:solidFill>
              </a:rPr>
              <a:t> </a:t>
            </a:r>
            <a:r>
              <a:rPr lang="ru-RU" sz="2000" b="1" dirty="0">
                <a:solidFill>
                  <a:schemeClr val="bg1"/>
                </a:solidFill>
              </a:rPr>
              <a:t>К</a:t>
            </a:r>
            <a:r>
              <a:rPr lang="ru-RU" sz="2000" b="1" dirty="0" smtClean="0">
                <a:solidFill>
                  <a:schemeClr val="bg1"/>
                </a:solidFill>
              </a:rPr>
              <a:t>нижка к ордену Отечественной войны </a:t>
            </a:r>
            <a:r>
              <a:rPr lang="el-GR" sz="2000" b="1" dirty="0" smtClean="0">
                <a:solidFill>
                  <a:schemeClr val="bg1"/>
                </a:solidFill>
              </a:rPr>
              <a:t>Ι</a:t>
            </a:r>
            <a:r>
              <a:rPr lang="ru-RU" sz="2000" b="1" dirty="0" smtClean="0">
                <a:solidFill>
                  <a:schemeClr val="bg1"/>
                </a:solidFill>
              </a:rPr>
              <a:t> степени</a:t>
            </a:r>
            <a:endParaRPr lang="ru-RU" sz="2000" b="1" dirty="0">
              <a:solidFill>
                <a:schemeClr val="bg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6192688"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1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122" y="980728"/>
            <a:ext cx="5705475" cy="4010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5776" y="5229200"/>
            <a:ext cx="4320480" cy="1015663"/>
          </a:xfrm>
          <a:prstGeom prst="rect">
            <a:avLst/>
          </a:prstGeom>
          <a:noFill/>
        </p:spPr>
        <p:txBody>
          <a:bodyPr wrap="square" rtlCol="0">
            <a:spAutoFit/>
          </a:bodyPr>
          <a:lstStyle/>
          <a:p>
            <a:pPr algn="ctr"/>
            <a:r>
              <a:rPr lang="ru-RU" sz="2000" b="1" dirty="0" smtClean="0">
                <a:solidFill>
                  <a:schemeClr val="bg1"/>
                </a:solidFill>
              </a:rPr>
              <a:t>Удостоверение к медали «За победу над Германией в Великой Отечественной войне»</a:t>
            </a:r>
            <a:endParaRPr lang="ru-RU" sz="2000" b="1" dirty="0">
              <a:solidFill>
                <a:schemeClr val="bg1"/>
              </a:solidFill>
            </a:endParaRPr>
          </a:p>
        </p:txBody>
      </p:sp>
    </p:spTree>
    <p:extLst>
      <p:ext uri="{BB962C8B-B14F-4D97-AF65-F5344CB8AC3E}">
        <p14:creationId xmlns:p14="http://schemas.microsoft.com/office/powerpoint/2010/main" val="61775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00" y="1994555"/>
            <a:ext cx="7128792" cy="35946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07716" y="5805264"/>
            <a:ext cx="5040560" cy="830997"/>
          </a:xfrm>
          <a:prstGeom prst="rect">
            <a:avLst/>
          </a:prstGeom>
          <a:noFill/>
        </p:spPr>
        <p:txBody>
          <a:bodyPr wrap="square" rtlCol="0">
            <a:spAutoFit/>
          </a:bodyPr>
          <a:lstStyle/>
          <a:p>
            <a:pPr algn="ctr"/>
            <a:r>
              <a:rPr lang="ru-RU" sz="2400" b="1" dirty="0" smtClean="0">
                <a:solidFill>
                  <a:schemeClr val="bg1"/>
                </a:solidFill>
              </a:rPr>
              <a:t>Удостоверение повышения квалификации 1974 год</a:t>
            </a:r>
            <a:endParaRPr lang="ru-RU" sz="2400" b="1" dirty="0">
              <a:solidFill>
                <a:schemeClr val="bg1"/>
              </a:solidFill>
            </a:endParaRPr>
          </a:p>
        </p:txBody>
      </p:sp>
      <p:sp>
        <p:nvSpPr>
          <p:cNvPr id="3" name="Rectangle 3"/>
          <p:cNvSpPr>
            <a:spLocks noChangeArrowheads="1"/>
          </p:cNvSpPr>
          <p:nvPr/>
        </p:nvSpPr>
        <p:spPr bwMode="auto">
          <a:xfrm>
            <a:off x="559544" y="188640"/>
            <a:ext cx="813690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Окончил свою педагогическую деятельность Парфен Васильевич в </a:t>
            </a:r>
            <a:r>
              <a:rPr kumimoji="0" lang="ru-RU"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Дружбинской</a:t>
            </a: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начальной школе </a:t>
            </a:r>
            <a:r>
              <a:rPr kumimoji="0" lang="ru-RU" sz="2000" b="1" i="0" u="none" strike="noStrike" cap="none" normalizeH="0" baseline="0" dirty="0" smtClean="0">
                <a:ln>
                  <a:noFill/>
                </a:ln>
                <a:solidFill>
                  <a:schemeClr val="accent5">
                    <a:lumMod val="60000"/>
                    <a:lumOff val="40000"/>
                  </a:schemeClr>
                </a:solidFill>
                <a:effectLst/>
                <a:latin typeface="Arial" pitchFamily="34" charset="0"/>
                <a:ea typeface="Times New Roman" pitchFamily="18" charset="0"/>
                <a:cs typeface="Arial" pitchFamily="34" charset="0"/>
              </a:rPr>
              <a:t>(1977 г.) </a:t>
            </a: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учителем начальных классов. Педагогический стаж– </a:t>
            </a:r>
            <a:r>
              <a:rPr kumimoji="0" lang="ru-RU" sz="2000" b="1" i="0" u="none" strike="noStrike" cap="none" normalizeH="0" baseline="0" dirty="0" smtClean="0">
                <a:ln>
                  <a:noFill/>
                </a:ln>
                <a:solidFill>
                  <a:schemeClr val="accent5">
                    <a:lumMod val="60000"/>
                    <a:lumOff val="40000"/>
                  </a:schemeClr>
                </a:solidFill>
                <a:effectLst/>
                <a:latin typeface="Arial" pitchFamily="34" charset="0"/>
                <a:ea typeface="Times New Roman" pitchFamily="18" charset="0"/>
                <a:cs typeface="Arial" pitchFamily="34" charset="0"/>
              </a:rPr>
              <a:t>46 лет.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Умер -</a:t>
            </a:r>
            <a:r>
              <a:rPr kumimoji="0" lang="ru-RU" sz="2000" b="1"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accent5">
                    <a:lumMod val="60000"/>
                    <a:lumOff val="40000"/>
                  </a:schemeClr>
                </a:solidFill>
                <a:effectLst/>
                <a:latin typeface="Arial" pitchFamily="34" charset="0"/>
                <a:ea typeface="Times New Roman" pitchFamily="18" charset="0"/>
                <a:cs typeface="Arial" pitchFamily="34" charset="0"/>
              </a:rPr>
              <a:t>20 сентября 1994 года </a:t>
            </a: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в д. </a:t>
            </a:r>
            <a:r>
              <a:rPr kumimoji="0" lang="ru-RU"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Надейковичи</a:t>
            </a: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в возрасте </a:t>
            </a:r>
            <a:r>
              <a:rPr kumimoji="0" lang="ru-RU" sz="2000" b="1" i="0" u="none" strike="noStrike" cap="none" normalizeH="0" baseline="0" dirty="0" smtClean="0">
                <a:ln>
                  <a:noFill/>
                </a:ln>
                <a:solidFill>
                  <a:schemeClr val="accent5">
                    <a:lumMod val="60000"/>
                    <a:lumOff val="40000"/>
                  </a:schemeClr>
                </a:solidFill>
                <a:effectLst/>
                <a:latin typeface="Arial" pitchFamily="34" charset="0"/>
                <a:ea typeface="Times New Roman" pitchFamily="18" charset="0"/>
                <a:cs typeface="Arial" pitchFamily="34" charset="0"/>
              </a:rPr>
              <a:t>78 лет. </a:t>
            </a:r>
            <a:endParaRPr kumimoji="0" lang="ru-RU" sz="2000" b="1" i="0" u="none" strike="noStrike" cap="none" normalizeH="0" baseline="0" dirty="0" smtClean="0">
              <a:ln>
                <a:noFill/>
              </a:ln>
              <a:solidFill>
                <a:schemeClr val="accent5">
                  <a:lumMod val="60000"/>
                  <a:lumOff val="4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51091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20888"/>
            <a:ext cx="4248472"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145138"/>
            <a:ext cx="8496944" cy="1938992"/>
          </a:xfrm>
          <a:prstGeom prst="rect">
            <a:avLst/>
          </a:prstGeom>
        </p:spPr>
        <p:txBody>
          <a:bodyPr wrap="square">
            <a:spAutoFit/>
          </a:bodyPr>
          <a:lstStyle/>
          <a:p>
            <a:pPr algn="just"/>
            <a:r>
              <a:rPr lang="ru-RU" sz="2400" b="1" dirty="0">
                <a:solidFill>
                  <a:schemeClr val="bg1"/>
                </a:solidFill>
              </a:rPr>
              <a:t>Сделав анализ анкетирования сына, Виктора Парфеновича Стефаненко,  проработку автобиографии,   мной была изучена история детства, юности, история военных лет и педагогическая деятельность учителя- фронтовика Парфена Васильевича Стефаненко.</a:t>
            </a:r>
          </a:p>
        </p:txBody>
      </p:sp>
      <p:sp>
        <p:nvSpPr>
          <p:cNvPr id="3" name="TextBox 2"/>
          <p:cNvSpPr txBox="1"/>
          <p:nvPr/>
        </p:nvSpPr>
        <p:spPr>
          <a:xfrm>
            <a:off x="2843808" y="5805264"/>
            <a:ext cx="3744416" cy="707886"/>
          </a:xfrm>
          <a:prstGeom prst="rect">
            <a:avLst/>
          </a:prstGeom>
          <a:noFill/>
        </p:spPr>
        <p:txBody>
          <a:bodyPr wrap="square" rtlCol="0">
            <a:spAutoFit/>
          </a:bodyPr>
          <a:lstStyle/>
          <a:p>
            <a:pPr algn="ctr"/>
            <a:r>
              <a:rPr lang="ru-RU" sz="2000" b="1" dirty="0" err="1" smtClean="0">
                <a:solidFill>
                  <a:schemeClr val="bg1"/>
                </a:solidFill>
              </a:rPr>
              <a:t>П.В.Стефаненко</a:t>
            </a:r>
            <a:r>
              <a:rPr lang="ru-RU" sz="2000" b="1" dirty="0" smtClean="0">
                <a:solidFill>
                  <a:schemeClr val="bg1"/>
                </a:solidFill>
              </a:rPr>
              <a:t> с сыном Виктором.</a:t>
            </a:r>
            <a:endParaRPr lang="ru-RU" sz="2000" b="1" dirty="0">
              <a:solidFill>
                <a:schemeClr val="bg1"/>
              </a:solidFill>
            </a:endParaRPr>
          </a:p>
        </p:txBody>
      </p:sp>
    </p:spTree>
    <p:extLst>
      <p:ext uri="{BB962C8B-B14F-4D97-AF65-F5344CB8AC3E}">
        <p14:creationId xmlns:p14="http://schemas.microsoft.com/office/powerpoint/2010/main" val="32615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106939"/>
            <a:ext cx="7632848" cy="3877985"/>
          </a:xfrm>
          <a:prstGeom prst="rect">
            <a:avLst/>
          </a:prstGeom>
        </p:spPr>
        <p:txBody>
          <a:bodyPr wrap="square">
            <a:spAutoFit/>
          </a:bodyPr>
          <a:lstStyle/>
          <a:p>
            <a:r>
              <a:rPr lang="ru-RU" b="1" dirty="0"/>
              <a:t> </a:t>
            </a:r>
            <a:endParaRPr lang="ru-RU" dirty="0"/>
          </a:p>
          <a:p>
            <a:pPr lvl="0"/>
            <a:r>
              <a:rPr lang="ru-RU" sz="3200" b="1" dirty="0" smtClean="0">
                <a:solidFill>
                  <a:schemeClr val="bg1"/>
                </a:solidFill>
              </a:rPr>
              <a:t>1.Автобиография </a:t>
            </a:r>
            <a:r>
              <a:rPr lang="ru-RU" sz="3200" b="1" dirty="0">
                <a:solidFill>
                  <a:schemeClr val="bg1"/>
                </a:solidFill>
              </a:rPr>
              <a:t>Стефаненко П.В</a:t>
            </a:r>
            <a:r>
              <a:rPr lang="ru-RU" sz="3200" b="1" dirty="0" smtClean="0">
                <a:solidFill>
                  <a:schemeClr val="bg1"/>
                </a:solidFill>
              </a:rPr>
              <a:t>.;</a:t>
            </a:r>
          </a:p>
          <a:p>
            <a:pPr lvl="0"/>
            <a:endParaRPr lang="ru-RU" sz="3200" b="1" dirty="0">
              <a:solidFill>
                <a:schemeClr val="bg1"/>
              </a:solidFill>
            </a:endParaRPr>
          </a:p>
          <a:p>
            <a:pPr lvl="0"/>
            <a:r>
              <a:rPr lang="ru-RU" sz="3200" b="1" dirty="0" smtClean="0">
                <a:solidFill>
                  <a:schemeClr val="bg1"/>
                </a:solidFill>
              </a:rPr>
              <a:t>2.Изображение</a:t>
            </a:r>
            <a:r>
              <a:rPr lang="ru-RU" sz="3200" b="1" dirty="0">
                <a:solidFill>
                  <a:schemeClr val="bg1"/>
                </a:solidFill>
              </a:rPr>
              <a:t>. Семейные фотоархивы</a:t>
            </a:r>
            <a:r>
              <a:rPr lang="ru-RU" sz="3200" b="1" dirty="0" smtClean="0">
                <a:solidFill>
                  <a:schemeClr val="bg1"/>
                </a:solidFill>
              </a:rPr>
              <a:t>.</a:t>
            </a:r>
          </a:p>
          <a:p>
            <a:pPr lvl="0"/>
            <a:endParaRPr lang="ru-RU" sz="3200" b="1" dirty="0">
              <a:solidFill>
                <a:schemeClr val="bg1"/>
              </a:solidFill>
            </a:endParaRPr>
          </a:p>
          <a:p>
            <a:pPr lvl="0"/>
            <a:r>
              <a:rPr lang="ru-RU" sz="3200" b="1" dirty="0" smtClean="0">
                <a:solidFill>
                  <a:schemeClr val="bg1"/>
                </a:solidFill>
              </a:rPr>
              <a:t>3.Воспоминания </a:t>
            </a:r>
            <a:r>
              <a:rPr lang="ru-RU" sz="3200" b="1" dirty="0">
                <a:solidFill>
                  <a:schemeClr val="bg1"/>
                </a:solidFill>
              </a:rPr>
              <a:t>сына </a:t>
            </a:r>
            <a:r>
              <a:rPr lang="ru-RU" sz="3200" b="1" dirty="0" smtClean="0">
                <a:solidFill>
                  <a:schemeClr val="bg1"/>
                </a:solidFill>
              </a:rPr>
              <a:t>Стефаненко </a:t>
            </a:r>
            <a:r>
              <a:rPr lang="ru-RU" sz="3200" b="1" dirty="0">
                <a:solidFill>
                  <a:schemeClr val="bg1"/>
                </a:solidFill>
              </a:rPr>
              <a:t>В.П..</a:t>
            </a:r>
          </a:p>
          <a:p>
            <a:r>
              <a:rPr lang="ru-RU" sz="3200" b="1" dirty="0">
                <a:solidFill>
                  <a:schemeClr val="bg1"/>
                </a:solidFill>
              </a:rPr>
              <a:t> </a:t>
            </a:r>
          </a:p>
          <a:p>
            <a:r>
              <a:rPr lang="ru-RU" dirty="0"/>
              <a:t/>
            </a:r>
            <a:br>
              <a:rPr lang="ru-RU" dirty="0"/>
            </a:br>
            <a:endParaRPr lang="ru-RU" dirty="0"/>
          </a:p>
        </p:txBody>
      </p:sp>
      <p:sp>
        <p:nvSpPr>
          <p:cNvPr id="3" name="TextBox 2"/>
          <p:cNvSpPr txBox="1"/>
          <p:nvPr/>
        </p:nvSpPr>
        <p:spPr>
          <a:xfrm>
            <a:off x="2915816" y="476672"/>
            <a:ext cx="4067944" cy="584775"/>
          </a:xfrm>
          <a:prstGeom prst="rect">
            <a:avLst/>
          </a:prstGeom>
          <a:noFill/>
        </p:spPr>
        <p:txBody>
          <a:bodyPr wrap="square" rtlCol="0">
            <a:spAutoFit/>
          </a:bodyPr>
          <a:lstStyle/>
          <a:p>
            <a:pPr algn="ctr"/>
            <a:r>
              <a:rPr lang="ru-RU" sz="3200" dirty="0" smtClean="0">
                <a:solidFill>
                  <a:schemeClr val="accent5">
                    <a:lumMod val="60000"/>
                    <a:lumOff val="40000"/>
                  </a:schemeClr>
                </a:solidFill>
              </a:rPr>
              <a:t>ИСТОЧНИКИ:</a:t>
            </a:r>
            <a:endParaRPr lang="ru-RU" sz="3200" dirty="0">
              <a:solidFill>
                <a:schemeClr val="accent5">
                  <a:lumMod val="60000"/>
                  <a:lumOff val="40000"/>
                </a:schemeClr>
              </a:solidFill>
            </a:endParaRPr>
          </a:p>
        </p:txBody>
      </p:sp>
    </p:spTree>
    <p:extLst>
      <p:ext uri="{BB962C8B-B14F-4D97-AF65-F5344CB8AC3E}">
        <p14:creationId xmlns:p14="http://schemas.microsoft.com/office/powerpoint/2010/main" val="295886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1172" y="2544067"/>
            <a:ext cx="72416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1109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404664"/>
            <a:ext cx="6192688" cy="523220"/>
          </a:xfrm>
          <a:prstGeom prst="rect">
            <a:avLst/>
          </a:prstGeom>
          <a:noFill/>
        </p:spPr>
        <p:txBody>
          <a:bodyPr wrap="square" rtlCol="0">
            <a:spAutoFit/>
          </a:bodyPr>
          <a:lstStyle/>
          <a:p>
            <a:pPr algn="ctr"/>
            <a:r>
              <a:rPr lang="ru-RU" sz="2800" b="1" dirty="0" smtClean="0">
                <a:solidFill>
                  <a:schemeClr val="bg1"/>
                </a:solidFill>
              </a:rPr>
              <a:t>Цели исследования:</a:t>
            </a:r>
            <a:endParaRPr lang="ru-RU" sz="2800" b="1" dirty="0">
              <a:solidFill>
                <a:schemeClr val="bg1"/>
              </a:solidFill>
            </a:endParaRPr>
          </a:p>
        </p:txBody>
      </p:sp>
      <p:sp>
        <p:nvSpPr>
          <p:cNvPr id="3" name="TextBox 2"/>
          <p:cNvSpPr txBox="1"/>
          <p:nvPr/>
        </p:nvSpPr>
        <p:spPr>
          <a:xfrm>
            <a:off x="1637576" y="1124744"/>
            <a:ext cx="5832648" cy="1569660"/>
          </a:xfrm>
          <a:prstGeom prst="rect">
            <a:avLst/>
          </a:prstGeom>
          <a:noFill/>
        </p:spPr>
        <p:txBody>
          <a:bodyPr wrap="square" rtlCol="0">
            <a:spAutoFit/>
          </a:bodyPr>
          <a:lstStyle/>
          <a:p>
            <a:r>
              <a:rPr lang="ru-RU" sz="2400" dirty="0"/>
              <a:t>1</a:t>
            </a:r>
            <a:r>
              <a:rPr lang="ru-RU" sz="2400" b="1" dirty="0"/>
              <a:t>. Изучить жизненный путь учителя – фронтовика Великой Отечественной войны Парфена Васильевича Стефаненко.</a:t>
            </a:r>
          </a:p>
        </p:txBody>
      </p:sp>
      <p:sp>
        <p:nvSpPr>
          <p:cNvPr id="4" name="TextBox 3"/>
          <p:cNvSpPr txBox="1"/>
          <p:nvPr/>
        </p:nvSpPr>
        <p:spPr>
          <a:xfrm>
            <a:off x="1649800" y="2855992"/>
            <a:ext cx="6043148" cy="830997"/>
          </a:xfrm>
          <a:prstGeom prst="rect">
            <a:avLst/>
          </a:prstGeom>
          <a:noFill/>
        </p:spPr>
        <p:txBody>
          <a:bodyPr wrap="square" rtlCol="0">
            <a:spAutoFit/>
          </a:bodyPr>
          <a:lstStyle/>
          <a:p>
            <a:r>
              <a:rPr lang="ru-RU" dirty="0" smtClean="0"/>
              <a:t> </a:t>
            </a:r>
            <a:r>
              <a:rPr lang="ru-RU" sz="2400" b="1" dirty="0" smtClean="0"/>
              <a:t>2. Привить  </a:t>
            </a:r>
            <a:r>
              <a:rPr lang="ru-RU" sz="2400" b="1" dirty="0"/>
              <a:t>уважение к </a:t>
            </a:r>
            <a:r>
              <a:rPr lang="ru-RU" sz="2400" b="1" dirty="0" smtClean="0"/>
              <a:t>ветеранам</a:t>
            </a:r>
            <a:r>
              <a:rPr lang="ru-RU" sz="2400" b="1" dirty="0"/>
              <a:t/>
            </a:r>
            <a:br>
              <a:rPr lang="ru-RU" sz="2400" b="1" dirty="0"/>
            </a:br>
            <a:r>
              <a:rPr lang="ru-RU" sz="2400" b="1" dirty="0" smtClean="0"/>
              <a:t> </a:t>
            </a:r>
            <a:r>
              <a:rPr lang="ru-RU" sz="2400" b="1" dirty="0"/>
              <a:t>Великой  Отечественной </a:t>
            </a:r>
            <a:r>
              <a:rPr lang="ru-RU" sz="2400" b="1" dirty="0" smtClean="0"/>
              <a:t>войны.</a:t>
            </a:r>
            <a:endParaRPr lang="ru-RU" sz="2400" b="1" dirty="0"/>
          </a:p>
        </p:txBody>
      </p:sp>
      <p:sp>
        <p:nvSpPr>
          <p:cNvPr id="6" name="TextBox 5"/>
          <p:cNvSpPr txBox="1"/>
          <p:nvPr/>
        </p:nvSpPr>
        <p:spPr>
          <a:xfrm>
            <a:off x="1657832" y="4077071"/>
            <a:ext cx="5832648" cy="1200329"/>
          </a:xfrm>
          <a:prstGeom prst="rect">
            <a:avLst/>
          </a:prstGeom>
          <a:noFill/>
        </p:spPr>
        <p:txBody>
          <a:bodyPr wrap="square" rtlCol="0">
            <a:spAutoFit/>
          </a:bodyPr>
          <a:lstStyle/>
          <a:p>
            <a:r>
              <a:rPr lang="ru-RU" b="1" dirty="0" smtClean="0"/>
              <a:t> </a:t>
            </a:r>
            <a:r>
              <a:rPr lang="ru-RU" sz="2400" b="1" dirty="0" smtClean="0"/>
              <a:t>3. Сохранить </a:t>
            </a:r>
            <a:r>
              <a:rPr lang="ru-RU" sz="2400" b="1" dirty="0"/>
              <a:t>подвиг  учителя – фронтовика Стефаненко П.В. в памяти учащихся. </a:t>
            </a:r>
          </a:p>
        </p:txBody>
      </p:sp>
    </p:spTree>
    <p:extLst>
      <p:ext uri="{BB962C8B-B14F-4D97-AF65-F5344CB8AC3E}">
        <p14:creationId xmlns:p14="http://schemas.microsoft.com/office/powerpoint/2010/main" val="38903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7576" y="1130112"/>
            <a:ext cx="6624736" cy="4739759"/>
          </a:xfrm>
          <a:prstGeom prst="rect">
            <a:avLst/>
          </a:prstGeom>
        </p:spPr>
        <p:txBody>
          <a:bodyPr wrap="square">
            <a:spAutoFit/>
          </a:bodyPr>
          <a:lstStyle/>
          <a:p>
            <a:pPr algn="ctr"/>
            <a:r>
              <a:rPr lang="ru-RU" sz="3200" b="1" dirty="0" smtClean="0">
                <a:solidFill>
                  <a:schemeClr val="bg1"/>
                </a:solidFill>
              </a:rPr>
              <a:t>Задачи исследования:</a:t>
            </a:r>
          </a:p>
          <a:p>
            <a:r>
              <a:rPr lang="ru-RU" dirty="0"/>
              <a:t/>
            </a:r>
            <a:br>
              <a:rPr lang="ru-RU" dirty="0"/>
            </a:br>
            <a:r>
              <a:rPr lang="ru-RU" sz="2800" dirty="0"/>
              <a:t>1.Формировать у подрастающего поколения патриотические </a:t>
            </a:r>
            <a:br>
              <a:rPr lang="ru-RU" sz="2800" dirty="0"/>
            </a:br>
            <a:r>
              <a:rPr lang="ru-RU" sz="2800" dirty="0"/>
              <a:t>чувства сопричастности к истории Отечества. </a:t>
            </a:r>
          </a:p>
          <a:p>
            <a:r>
              <a:rPr lang="ru-RU" sz="2800" dirty="0"/>
              <a:t>2. Узнать, как проходил боевой путь Стефаненко Парфена Васильевича.</a:t>
            </a:r>
          </a:p>
          <a:p>
            <a:r>
              <a:rPr lang="ru-RU" sz="2800" dirty="0"/>
              <a:t>3.  Собранные сведения поместить в школьный уголок старины и продолжить работу по изучению этой темы.</a:t>
            </a:r>
          </a:p>
        </p:txBody>
      </p:sp>
    </p:spTree>
    <p:extLst>
      <p:ext uri="{BB962C8B-B14F-4D97-AF65-F5344CB8AC3E}">
        <p14:creationId xmlns:p14="http://schemas.microsoft.com/office/powerpoint/2010/main" val="338066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8024" y="1412776"/>
            <a:ext cx="3312368" cy="2677656"/>
          </a:xfrm>
          <a:prstGeom prst="rect">
            <a:avLst/>
          </a:prstGeom>
          <a:noFill/>
        </p:spPr>
        <p:txBody>
          <a:bodyPr wrap="square" rtlCol="0">
            <a:spAutoFit/>
          </a:bodyPr>
          <a:lstStyle/>
          <a:p>
            <a:r>
              <a:rPr lang="ru-RU" sz="2400" b="1" dirty="0" smtClean="0">
                <a:solidFill>
                  <a:schemeClr val="bg1">
                    <a:lumMod val="95000"/>
                    <a:lumOff val="5000"/>
                  </a:schemeClr>
                </a:solidFill>
              </a:rPr>
              <a:t>Стефаненко Парфен Васильевич родился </a:t>
            </a:r>
          </a:p>
          <a:p>
            <a:r>
              <a:rPr lang="ru-RU" sz="2400" b="1" dirty="0" smtClean="0">
                <a:solidFill>
                  <a:schemeClr val="accent5">
                    <a:lumMod val="60000"/>
                    <a:lumOff val="40000"/>
                  </a:schemeClr>
                </a:solidFill>
              </a:rPr>
              <a:t>2 февраля 1916 года</a:t>
            </a:r>
            <a:r>
              <a:rPr lang="ru-RU" sz="2400" b="1" dirty="0" smtClean="0">
                <a:solidFill>
                  <a:schemeClr val="bg1">
                    <a:lumMod val="95000"/>
                    <a:lumOff val="5000"/>
                  </a:schemeClr>
                </a:solidFill>
              </a:rPr>
              <a:t> в </a:t>
            </a:r>
            <a:r>
              <a:rPr lang="ru-RU" sz="2400" b="1" dirty="0" err="1" smtClean="0">
                <a:solidFill>
                  <a:schemeClr val="bg1">
                    <a:lumMod val="95000"/>
                    <a:lumOff val="5000"/>
                  </a:schemeClr>
                </a:solidFill>
              </a:rPr>
              <a:t>д.Курганово</a:t>
            </a:r>
            <a:r>
              <a:rPr lang="ru-RU" sz="2400" b="1" dirty="0" smtClean="0">
                <a:solidFill>
                  <a:schemeClr val="bg1">
                    <a:lumMod val="95000"/>
                    <a:lumOff val="5000"/>
                  </a:schemeClr>
                </a:solidFill>
              </a:rPr>
              <a:t>, </a:t>
            </a:r>
            <a:r>
              <a:rPr lang="ru-RU" sz="2400" b="1" dirty="0" err="1" smtClean="0">
                <a:solidFill>
                  <a:schemeClr val="bg1">
                    <a:lumMod val="95000"/>
                    <a:lumOff val="5000"/>
                  </a:schemeClr>
                </a:solidFill>
              </a:rPr>
              <a:t>Шумячского</a:t>
            </a:r>
            <a:r>
              <a:rPr lang="ru-RU" sz="2400" b="1" dirty="0" smtClean="0">
                <a:solidFill>
                  <a:schemeClr val="bg1">
                    <a:lumMod val="95000"/>
                    <a:lumOff val="5000"/>
                  </a:schemeClr>
                </a:solidFill>
              </a:rPr>
              <a:t> района, Смоленской области</a:t>
            </a:r>
            <a:r>
              <a:rPr lang="ru-RU" sz="2400" b="1" dirty="0">
                <a:solidFill>
                  <a:schemeClr val="bg1">
                    <a:lumMod val="95000"/>
                    <a:lumOff val="5000"/>
                  </a:schemeClr>
                </a:solidFill>
              </a:rPr>
              <a:t> </a:t>
            </a:r>
            <a:r>
              <a:rPr lang="ru-RU" sz="2400" b="1" dirty="0" smtClean="0">
                <a:solidFill>
                  <a:schemeClr val="bg1">
                    <a:lumMod val="95000"/>
                    <a:lumOff val="5000"/>
                  </a:schemeClr>
                </a:solidFill>
              </a:rPr>
              <a:t>в семье крестьянина.</a:t>
            </a:r>
            <a:endParaRPr lang="ru-RU" sz="2400" b="1" dirty="0">
              <a:solidFill>
                <a:schemeClr val="bg1">
                  <a:lumMod val="95000"/>
                  <a:lumOff val="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295232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31640" y="5534610"/>
            <a:ext cx="3096344" cy="461665"/>
          </a:xfrm>
          <a:prstGeom prst="rect">
            <a:avLst/>
          </a:prstGeom>
          <a:noFill/>
        </p:spPr>
        <p:txBody>
          <a:bodyPr wrap="square" rtlCol="0">
            <a:spAutoFit/>
          </a:bodyPr>
          <a:lstStyle/>
          <a:p>
            <a:pPr algn="ctr"/>
            <a:r>
              <a:rPr lang="ru-RU" sz="2400" b="1" dirty="0" err="1" smtClean="0">
                <a:solidFill>
                  <a:schemeClr val="bg1">
                    <a:lumMod val="95000"/>
                    <a:lumOff val="5000"/>
                  </a:schemeClr>
                </a:solidFill>
              </a:rPr>
              <a:t>П.В.Стефаненко</a:t>
            </a:r>
            <a:endParaRPr lang="ru-RU" sz="2400" b="1" dirty="0">
              <a:solidFill>
                <a:schemeClr val="bg1">
                  <a:lumMod val="95000"/>
                  <a:lumOff val="5000"/>
                </a:schemeClr>
              </a:solidFill>
            </a:endParaRPr>
          </a:p>
        </p:txBody>
      </p:sp>
    </p:spTree>
    <p:extLst>
      <p:ext uri="{BB962C8B-B14F-4D97-AF65-F5344CB8AC3E}">
        <p14:creationId xmlns:p14="http://schemas.microsoft.com/office/powerpoint/2010/main" val="106039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 presetClass="entr" presetSubtype="12"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0-#ppt_w/2"/>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336232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44008" y="980728"/>
            <a:ext cx="3528392" cy="4431983"/>
          </a:xfrm>
          <a:prstGeom prst="rect">
            <a:avLst/>
          </a:prstGeom>
        </p:spPr>
        <p:txBody>
          <a:bodyPr wrap="square">
            <a:spAutoFit/>
          </a:bodyPr>
          <a:lstStyle/>
          <a:p>
            <a:pPr algn="just"/>
            <a:r>
              <a:rPr lang="ru-RU" sz="2400" dirty="0">
                <a:solidFill>
                  <a:schemeClr val="bg1">
                    <a:lumMod val="95000"/>
                    <a:lumOff val="5000"/>
                  </a:schemeClr>
                </a:solidFill>
              </a:rPr>
              <a:t>В</a:t>
            </a:r>
            <a:r>
              <a:rPr lang="ru-RU" sz="2400" dirty="0" smtClean="0">
                <a:solidFill>
                  <a:schemeClr val="accent5">
                    <a:lumMod val="60000"/>
                    <a:lumOff val="40000"/>
                  </a:schemeClr>
                </a:solidFill>
              </a:rPr>
              <a:t> </a:t>
            </a:r>
            <a:r>
              <a:rPr lang="ru-RU" sz="2400" dirty="0">
                <a:solidFill>
                  <a:schemeClr val="accent5">
                    <a:lumMod val="60000"/>
                    <a:lumOff val="40000"/>
                  </a:schemeClr>
                </a:solidFill>
              </a:rPr>
              <a:t>1939 </a:t>
            </a:r>
            <a:r>
              <a:rPr lang="ru-RU" sz="2400" dirty="0">
                <a:solidFill>
                  <a:schemeClr val="bg1">
                    <a:lumMod val="95000"/>
                    <a:lumOff val="5000"/>
                  </a:schemeClr>
                </a:solidFill>
              </a:rPr>
              <a:t>году, Парфен Васильевич был призван в Красную Армию. </a:t>
            </a:r>
            <a:r>
              <a:rPr lang="ru-RU" sz="2400" dirty="0">
                <a:solidFill>
                  <a:schemeClr val="bg1"/>
                </a:solidFill>
              </a:rPr>
              <a:t>С</a:t>
            </a:r>
            <a:r>
              <a:rPr lang="ru-RU" sz="2400" dirty="0"/>
              <a:t> </a:t>
            </a:r>
            <a:r>
              <a:rPr lang="ru-RU" sz="2400" dirty="0">
                <a:solidFill>
                  <a:schemeClr val="accent5">
                    <a:lumMod val="60000"/>
                    <a:lumOff val="40000"/>
                  </a:schemeClr>
                </a:solidFill>
              </a:rPr>
              <a:t>ноября 1939 </a:t>
            </a:r>
            <a:r>
              <a:rPr lang="ru-RU" sz="2400" dirty="0">
                <a:solidFill>
                  <a:schemeClr val="bg1">
                    <a:lumMod val="95000"/>
                    <a:lumOff val="5000"/>
                  </a:schemeClr>
                </a:solidFill>
              </a:rPr>
              <a:t>года по </a:t>
            </a:r>
            <a:r>
              <a:rPr lang="ru-RU" sz="2400" dirty="0">
                <a:solidFill>
                  <a:schemeClr val="accent5">
                    <a:lumMod val="60000"/>
                    <a:lumOff val="40000"/>
                  </a:schemeClr>
                </a:solidFill>
              </a:rPr>
              <a:t>май</a:t>
            </a:r>
            <a:r>
              <a:rPr lang="ru-RU" sz="2400" dirty="0">
                <a:solidFill>
                  <a:srgbClr val="FF0000"/>
                </a:solidFill>
              </a:rPr>
              <a:t> </a:t>
            </a:r>
            <a:r>
              <a:rPr lang="ru-RU" sz="2400" dirty="0">
                <a:solidFill>
                  <a:schemeClr val="accent5">
                    <a:lumMod val="60000"/>
                    <a:lumOff val="40000"/>
                  </a:schemeClr>
                </a:solidFill>
              </a:rPr>
              <a:t>1940</a:t>
            </a:r>
            <a:r>
              <a:rPr lang="ru-RU" sz="2400" dirty="0">
                <a:solidFill>
                  <a:srgbClr val="FF0000"/>
                </a:solidFill>
              </a:rPr>
              <a:t> </a:t>
            </a:r>
            <a:r>
              <a:rPr lang="ru-RU" sz="2400" dirty="0">
                <a:solidFill>
                  <a:schemeClr val="bg1">
                    <a:lumMod val="95000"/>
                    <a:lumOff val="5000"/>
                  </a:schemeClr>
                </a:solidFill>
              </a:rPr>
              <a:t>года был курсантом в полковой школе 193-го  зенитного артиллерийского полка г. Москвы</a:t>
            </a:r>
            <a:r>
              <a:rPr lang="ru-RU" sz="2400" dirty="0" smtClean="0">
                <a:solidFill>
                  <a:schemeClr val="bg1">
                    <a:lumMod val="95000"/>
                    <a:lumOff val="5000"/>
                  </a:schemeClr>
                </a:solidFill>
              </a:rPr>
              <a:t>. </a:t>
            </a:r>
            <a:r>
              <a:rPr lang="ru-RU" sz="2400" dirty="0">
                <a:solidFill>
                  <a:schemeClr val="bg1">
                    <a:lumMod val="95000"/>
                    <a:lumOff val="5000"/>
                  </a:schemeClr>
                </a:solidFill>
              </a:rPr>
              <a:t>В </a:t>
            </a:r>
            <a:r>
              <a:rPr lang="ru-RU" sz="2400" dirty="0">
                <a:solidFill>
                  <a:schemeClr val="accent5">
                    <a:lumMod val="60000"/>
                    <a:lumOff val="40000"/>
                  </a:schemeClr>
                </a:solidFill>
              </a:rPr>
              <a:t>ноябре 1941 </a:t>
            </a:r>
            <a:r>
              <a:rPr lang="ru-RU" sz="2400" dirty="0">
                <a:solidFill>
                  <a:schemeClr val="bg1">
                    <a:lumMod val="95000"/>
                    <a:lumOff val="5000"/>
                  </a:schemeClr>
                </a:solidFill>
              </a:rPr>
              <a:t>года Парфен Васильевич уходит на фронт.</a:t>
            </a:r>
          </a:p>
          <a:p>
            <a:endParaRPr lang="ru-RU" dirty="0">
              <a:solidFill>
                <a:schemeClr val="bg1">
                  <a:lumMod val="95000"/>
                  <a:lumOff val="5000"/>
                </a:schemeClr>
              </a:solidFill>
            </a:endParaRPr>
          </a:p>
        </p:txBody>
      </p:sp>
      <p:sp>
        <p:nvSpPr>
          <p:cNvPr id="3" name="TextBox 2"/>
          <p:cNvSpPr txBox="1"/>
          <p:nvPr/>
        </p:nvSpPr>
        <p:spPr>
          <a:xfrm>
            <a:off x="1043607" y="5642605"/>
            <a:ext cx="3074293" cy="400110"/>
          </a:xfrm>
          <a:prstGeom prst="rect">
            <a:avLst/>
          </a:prstGeom>
          <a:noFill/>
        </p:spPr>
        <p:txBody>
          <a:bodyPr wrap="square" rtlCol="0">
            <a:spAutoFit/>
          </a:bodyPr>
          <a:lstStyle/>
          <a:p>
            <a:r>
              <a:rPr lang="ru-RU" sz="2000" b="1" dirty="0" smtClean="0">
                <a:solidFill>
                  <a:schemeClr val="bg1">
                    <a:lumMod val="95000"/>
                    <a:lumOff val="5000"/>
                  </a:schemeClr>
                </a:solidFill>
              </a:rPr>
              <a:t>Солдат Стефаненко П.В</a:t>
            </a:r>
            <a:r>
              <a:rPr lang="ru-RU" sz="2000" dirty="0" smtClean="0">
                <a:solidFill>
                  <a:schemeClr val="bg1">
                    <a:lumMod val="95000"/>
                    <a:lumOff val="5000"/>
                  </a:schemeClr>
                </a:solidFill>
              </a:rPr>
              <a:t>.</a:t>
            </a:r>
            <a:endParaRPr lang="ru-RU" sz="2000" dirty="0">
              <a:solidFill>
                <a:schemeClr val="bg1">
                  <a:lumMod val="95000"/>
                  <a:lumOff val="5000"/>
                </a:schemeClr>
              </a:solidFill>
            </a:endParaRPr>
          </a:p>
        </p:txBody>
      </p:sp>
    </p:spTree>
    <p:extLst>
      <p:ext uri="{BB962C8B-B14F-4D97-AF65-F5344CB8AC3E}">
        <p14:creationId xmlns:p14="http://schemas.microsoft.com/office/powerpoint/2010/main" val="7793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2)">
                                      <p:cBhvr>
                                        <p:cTn id="7" dur="2000"/>
                                        <p:tgtEl>
                                          <p:spTgt spid="2051"/>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8456" y="476672"/>
            <a:ext cx="7200800" cy="5632311"/>
          </a:xfrm>
          <a:prstGeom prst="rect">
            <a:avLst/>
          </a:prstGeom>
        </p:spPr>
        <p:txBody>
          <a:bodyPr wrap="square">
            <a:spAutoFit/>
          </a:bodyPr>
          <a:lstStyle/>
          <a:p>
            <a:r>
              <a:rPr lang="ru-RU" sz="2000" dirty="0">
                <a:solidFill>
                  <a:schemeClr val="bg1">
                    <a:lumMod val="95000"/>
                    <a:lumOff val="5000"/>
                  </a:schemeClr>
                </a:solidFill>
              </a:rPr>
              <a:t>По распределению, попадает Парфен Васильевич </a:t>
            </a:r>
            <a:r>
              <a:rPr lang="ru-RU" sz="2000" dirty="0">
                <a:solidFill>
                  <a:schemeClr val="accent5">
                    <a:lumMod val="60000"/>
                    <a:lumOff val="40000"/>
                  </a:schemeClr>
                </a:solidFill>
              </a:rPr>
              <a:t>в первую Московскую стрелковую дивизию Центрального фронта</a:t>
            </a:r>
            <a:r>
              <a:rPr lang="ru-RU" sz="2000" dirty="0">
                <a:solidFill>
                  <a:schemeClr val="bg1">
                    <a:lumMod val="95000"/>
                    <a:lumOff val="5000"/>
                  </a:schemeClr>
                </a:solidFill>
              </a:rPr>
              <a:t> в должности командир отделения. Участвует в боях под Москвой</a:t>
            </a:r>
            <a:r>
              <a:rPr lang="ru-RU" sz="2000" dirty="0" smtClean="0">
                <a:solidFill>
                  <a:schemeClr val="bg1">
                    <a:lumMod val="95000"/>
                    <a:lumOff val="5000"/>
                  </a:schemeClr>
                </a:solidFill>
              </a:rPr>
              <a:t>.</a:t>
            </a:r>
            <a:r>
              <a:rPr lang="ru-RU" sz="2000" dirty="0">
                <a:solidFill>
                  <a:schemeClr val="bg1">
                    <a:lumMod val="95000"/>
                    <a:lumOff val="5000"/>
                  </a:schemeClr>
                </a:solidFill>
              </a:rPr>
              <a:t> </a:t>
            </a:r>
            <a:r>
              <a:rPr lang="ru-RU" sz="2000" dirty="0">
                <a:solidFill>
                  <a:schemeClr val="accent5">
                    <a:lumMod val="60000"/>
                    <a:lumOff val="40000"/>
                  </a:schemeClr>
                </a:solidFill>
              </a:rPr>
              <a:t>Из автобиографии Стефаненко П.В.: </a:t>
            </a:r>
            <a:endParaRPr lang="ru-RU" sz="2000" dirty="0" smtClean="0">
              <a:solidFill>
                <a:schemeClr val="accent5">
                  <a:lumMod val="60000"/>
                  <a:lumOff val="40000"/>
                </a:schemeClr>
              </a:solidFill>
            </a:endParaRPr>
          </a:p>
          <a:p>
            <a:r>
              <a:rPr lang="ru-RU" sz="2000" b="1" i="1" dirty="0" smtClean="0">
                <a:solidFill>
                  <a:schemeClr val="bg1">
                    <a:lumMod val="95000"/>
                    <a:lumOff val="5000"/>
                  </a:schemeClr>
                </a:solidFill>
              </a:rPr>
              <a:t>« </a:t>
            </a:r>
            <a:r>
              <a:rPr lang="ru-RU" sz="2000" b="1" i="1" dirty="0">
                <a:solidFill>
                  <a:schemeClr val="bg1">
                    <a:lumMod val="95000"/>
                    <a:lumOff val="5000"/>
                  </a:schemeClr>
                </a:solidFill>
              </a:rPr>
              <a:t>В этих боях под Москвой нам приходилось стоять насмерть с фашистскими захватчиками, так как отступать было некуда. Позади - Москва. От сильного грохота, разрывов  артиллерийских снарядов, рева моторов танков, самоходных установок, я частично потерял слух. После разгрома немцев под Москвой, наш минометный полк был направлен под г. Старая Русса ( Северо- Западный фронт), где я был назначен  командиром минометных расчетов. Этот фронт был еще труднее, чем под Москвой. Сильный мороз, глубокий снег, болота. Немецкое командование здесь сосредоточило свою армию для контрнаступления на Ленинград. Так, что не было клочка земли, где бы ни подстерегала смерть солдата».</a:t>
            </a:r>
            <a:endParaRPr lang="ru-RU" sz="2000" b="1" dirty="0">
              <a:solidFill>
                <a:schemeClr val="bg1">
                  <a:lumMod val="95000"/>
                  <a:lumOff val="5000"/>
                </a:schemeClr>
              </a:solidFill>
            </a:endParaRPr>
          </a:p>
          <a:p>
            <a:endParaRPr lang="ru-RU" sz="2000" dirty="0">
              <a:solidFill>
                <a:schemeClr val="bg1">
                  <a:lumMod val="95000"/>
                  <a:lumOff val="5000"/>
                </a:schemeClr>
              </a:solidFill>
            </a:endParaRPr>
          </a:p>
        </p:txBody>
      </p:sp>
    </p:spTree>
    <p:extLst>
      <p:ext uri="{BB962C8B-B14F-4D97-AF65-F5344CB8AC3E}">
        <p14:creationId xmlns:p14="http://schemas.microsoft.com/office/powerpoint/2010/main" val="219332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3"/>
          <p:cNvPicPr>
            <a:picLocks noChangeAspect="1" noChangeArrowheads="1"/>
          </p:cNvPicPr>
          <p:nvPr/>
        </p:nvPicPr>
        <p:blipFill>
          <a:blip r:embed="rId2">
            <a:extLst>
              <a:ext uri="{28A0092B-C50C-407E-A947-70E740481C1C}">
                <a14:useLocalDpi xmlns:a14="http://schemas.microsoft.com/office/drawing/2010/main" val="0"/>
              </a:ext>
            </a:extLst>
          </a:blip>
          <a:srcRect l="3828" t="-44" r="15126" b="27699"/>
          <a:stretch>
            <a:fillRect/>
          </a:stretch>
        </p:blipFill>
        <p:spPr bwMode="auto">
          <a:xfrm>
            <a:off x="842759" y="560877"/>
            <a:ext cx="4924425"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96136" y="2132856"/>
            <a:ext cx="3024336" cy="1200329"/>
          </a:xfrm>
          <a:prstGeom prst="rect">
            <a:avLst/>
          </a:prstGeom>
          <a:noFill/>
        </p:spPr>
        <p:txBody>
          <a:bodyPr wrap="square" rtlCol="0">
            <a:spAutoFit/>
          </a:bodyPr>
          <a:lstStyle/>
          <a:p>
            <a:r>
              <a:rPr lang="ru-RU" sz="2400" b="1" dirty="0" smtClean="0">
                <a:solidFill>
                  <a:schemeClr val="bg1"/>
                </a:solidFill>
              </a:rPr>
              <a:t>Листок из автобиографии </a:t>
            </a:r>
            <a:r>
              <a:rPr lang="ru-RU" sz="2400" b="1" dirty="0" err="1" smtClean="0">
                <a:solidFill>
                  <a:schemeClr val="bg1"/>
                </a:solidFill>
              </a:rPr>
              <a:t>П.В.Стефаненко</a:t>
            </a:r>
            <a:endParaRPr lang="ru-RU" sz="2400" b="1" dirty="0">
              <a:solidFill>
                <a:schemeClr val="bg1"/>
              </a:solidFill>
            </a:endParaRPr>
          </a:p>
        </p:txBody>
      </p:sp>
    </p:spTree>
    <p:extLst>
      <p:ext uri="{BB962C8B-B14F-4D97-AF65-F5344CB8AC3E}">
        <p14:creationId xmlns:p14="http://schemas.microsoft.com/office/powerpoint/2010/main" val="68323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20"/>
            <a:ext cx="7344816" cy="4524315"/>
          </a:xfrm>
          <a:prstGeom prst="rect">
            <a:avLst/>
          </a:prstGeom>
        </p:spPr>
        <p:txBody>
          <a:bodyPr wrap="square">
            <a:spAutoFit/>
          </a:bodyPr>
          <a:lstStyle/>
          <a:p>
            <a:r>
              <a:rPr lang="ru-RU" sz="2400" b="1" dirty="0">
                <a:solidFill>
                  <a:schemeClr val="accent5">
                    <a:lumMod val="60000"/>
                    <a:lumOff val="40000"/>
                  </a:schemeClr>
                </a:solidFill>
              </a:rPr>
              <a:t>20 марта 1942 </a:t>
            </a:r>
            <a:r>
              <a:rPr lang="ru-RU" sz="2400" b="1" dirty="0">
                <a:solidFill>
                  <a:schemeClr val="bg1"/>
                </a:solidFill>
              </a:rPr>
              <a:t>года, рано утром,  Парфен Васильевич был ранен в левое плечо</a:t>
            </a:r>
            <a:r>
              <a:rPr lang="ru-RU" sz="2400" b="1" dirty="0" smtClean="0">
                <a:solidFill>
                  <a:schemeClr val="bg1"/>
                </a:solidFill>
              </a:rPr>
              <a:t>. Попал в госпиталь.</a:t>
            </a:r>
          </a:p>
          <a:p>
            <a:r>
              <a:rPr lang="ru-RU" sz="2400" b="1" dirty="0" smtClean="0">
                <a:solidFill>
                  <a:schemeClr val="bg1"/>
                </a:solidFill>
              </a:rPr>
              <a:t> В </a:t>
            </a:r>
            <a:r>
              <a:rPr lang="ru-RU" sz="2400" b="1" dirty="0">
                <a:solidFill>
                  <a:schemeClr val="accent5">
                    <a:lumMod val="60000"/>
                    <a:lumOff val="40000"/>
                  </a:schemeClr>
                </a:solidFill>
              </a:rPr>
              <a:t>июне 1942 </a:t>
            </a:r>
            <a:r>
              <a:rPr lang="ru-RU" sz="2400" b="1" dirty="0">
                <a:solidFill>
                  <a:schemeClr val="bg1"/>
                </a:solidFill>
              </a:rPr>
              <a:t>года из госпиталя Парфен Васильевич </a:t>
            </a:r>
            <a:r>
              <a:rPr lang="ru-RU" sz="2400" b="1" dirty="0" smtClean="0">
                <a:solidFill>
                  <a:schemeClr val="bg1"/>
                </a:solidFill>
              </a:rPr>
              <a:t>попадает  </a:t>
            </a:r>
            <a:r>
              <a:rPr lang="ru-RU" sz="2400" b="1" dirty="0">
                <a:solidFill>
                  <a:schemeClr val="bg1"/>
                </a:solidFill>
              </a:rPr>
              <a:t>в </a:t>
            </a:r>
            <a:r>
              <a:rPr lang="ru-RU" sz="2400" b="1" dirty="0">
                <a:solidFill>
                  <a:schemeClr val="accent5">
                    <a:lumMod val="60000"/>
                    <a:lumOff val="40000"/>
                  </a:schemeClr>
                </a:solidFill>
              </a:rPr>
              <a:t>27-ю армию 2-го Украинского фронта. В январе 1944 </a:t>
            </a:r>
            <a:r>
              <a:rPr lang="ru-RU" sz="2400" b="1" dirty="0">
                <a:solidFill>
                  <a:schemeClr val="bg1"/>
                </a:solidFill>
              </a:rPr>
              <a:t>года был направлен командованием в </a:t>
            </a:r>
            <a:r>
              <a:rPr lang="ru-RU" sz="2400" b="1" dirty="0">
                <a:solidFill>
                  <a:schemeClr val="accent5">
                    <a:lumMod val="60000"/>
                    <a:lumOff val="40000"/>
                  </a:schemeClr>
                </a:solidFill>
              </a:rPr>
              <a:t>Чкаловское танковое училище</a:t>
            </a:r>
            <a:r>
              <a:rPr lang="ru-RU" sz="2400" b="1" dirty="0">
                <a:solidFill>
                  <a:schemeClr val="bg1"/>
                </a:solidFill>
              </a:rPr>
              <a:t>. В </a:t>
            </a:r>
            <a:r>
              <a:rPr lang="ru-RU" sz="2400" b="1" dirty="0">
                <a:solidFill>
                  <a:schemeClr val="accent5">
                    <a:lumMod val="60000"/>
                    <a:lumOff val="40000"/>
                  </a:schemeClr>
                </a:solidFill>
              </a:rPr>
              <a:t>феврале 1945 </a:t>
            </a:r>
            <a:r>
              <a:rPr lang="ru-RU" sz="2400" b="1" dirty="0">
                <a:solidFill>
                  <a:schemeClr val="bg1"/>
                </a:solidFill>
              </a:rPr>
              <a:t>года продолжил службу в </a:t>
            </a:r>
            <a:r>
              <a:rPr lang="ru-RU" sz="2400" b="1" dirty="0">
                <a:solidFill>
                  <a:schemeClr val="accent5">
                    <a:lumMod val="60000"/>
                    <a:lumOff val="40000"/>
                  </a:schemeClr>
                </a:solidFill>
              </a:rPr>
              <a:t>646-м</a:t>
            </a:r>
            <a:r>
              <a:rPr lang="ru-RU" sz="2400" b="1" dirty="0">
                <a:solidFill>
                  <a:schemeClr val="accent1">
                    <a:lumMod val="60000"/>
                    <a:lumOff val="40000"/>
                  </a:schemeClr>
                </a:solidFill>
              </a:rPr>
              <a:t> </a:t>
            </a:r>
            <a:r>
              <a:rPr lang="ru-RU" sz="2400" b="1" dirty="0">
                <a:solidFill>
                  <a:schemeClr val="bg1"/>
                </a:solidFill>
              </a:rPr>
              <a:t>отдельном самоходном , артиллерийском  дивизионе в должности командира установки СУН. </a:t>
            </a:r>
            <a:r>
              <a:rPr lang="ru-RU" sz="2400" b="1" dirty="0">
                <a:solidFill>
                  <a:schemeClr val="accent5">
                    <a:lumMod val="60000"/>
                    <a:lumOff val="40000"/>
                  </a:schemeClr>
                </a:solidFill>
              </a:rPr>
              <a:t>3 июля 1946 </a:t>
            </a:r>
            <a:r>
              <a:rPr lang="ru-RU" sz="2400" b="1" dirty="0">
                <a:solidFill>
                  <a:schemeClr val="bg1"/>
                </a:solidFill>
              </a:rPr>
              <a:t>года уволен в запас в звании младшего лейтенанта.</a:t>
            </a:r>
          </a:p>
        </p:txBody>
      </p:sp>
    </p:spTree>
    <p:extLst>
      <p:ext uri="{BB962C8B-B14F-4D97-AF65-F5344CB8AC3E}">
        <p14:creationId xmlns:p14="http://schemas.microsoft.com/office/powerpoint/2010/main" val="261699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4"/>
          <p:cNvPicPr>
            <a:picLocks noChangeAspect="1" noChangeArrowheads="1"/>
          </p:cNvPicPr>
          <p:nvPr/>
        </p:nvPicPr>
        <p:blipFill>
          <a:blip r:embed="rId2">
            <a:extLst>
              <a:ext uri="{28A0092B-C50C-407E-A947-70E740481C1C}">
                <a14:useLocalDpi xmlns:a14="http://schemas.microsoft.com/office/drawing/2010/main" val="0"/>
              </a:ext>
            </a:extLst>
          </a:blip>
          <a:srcRect l="75" b="43359"/>
          <a:stretch>
            <a:fillRect/>
          </a:stretch>
        </p:blipFill>
        <p:spPr bwMode="auto">
          <a:xfrm>
            <a:off x="105833" y="620688"/>
            <a:ext cx="5865251"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156176" y="1628800"/>
            <a:ext cx="2592288" cy="2246769"/>
          </a:xfrm>
          <a:prstGeom prst="rect">
            <a:avLst/>
          </a:prstGeom>
          <a:noFill/>
        </p:spPr>
        <p:txBody>
          <a:bodyPr wrap="square" rtlCol="0">
            <a:spAutoFit/>
          </a:bodyPr>
          <a:lstStyle/>
          <a:p>
            <a:r>
              <a:rPr lang="ru-RU" sz="2800" b="1" dirty="0" smtClean="0">
                <a:solidFill>
                  <a:schemeClr val="bg1"/>
                </a:solidFill>
              </a:rPr>
              <a:t>Выписка о прохождении службы Стефаненко П.В.</a:t>
            </a:r>
            <a:endParaRPr lang="ru-RU" sz="2800" b="1" dirty="0">
              <a:solidFill>
                <a:schemeClr val="bg1"/>
              </a:solidFill>
            </a:endParaRPr>
          </a:p>
        </p:txBody>
      </p:sp>
    </p:spTree>
    <p:extLst>
      <p:ext uri="{BB962C8B-B14F-4D97-AF65-F5344CB8AC3E}">
        <p14:creationId xmlns:p14="http://schemas.microsoft.com/office/powerpoint/2010/main" val="4817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119</TotalTime>
  <Words>525</Words>
  <Application>Microsoft Office PowerPoint</Application>
  <PresentationFormat>Экран (4:3)</PresentationFormat>
  <Paragraphs>48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Твердый переплет</vt:lpstr>
      <vt:lpstr>МБОУ «Балахоновская ОШ»</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 Балахоновская ООШ</dc:title>
  <dc:creator>Татьяна</dc:creator>
  <cp:lastModifiedBy>Татьяна</cp:lastModifiedBy>
  <cp:revision>15</cp:revision>
  <dcterms:created xsi:type="dcterms:W3CDTF">2015-02-09T16:53:09Z</dcterms:created>
  <dcterms:modified xsi:type="dcterms:W3CDTF">2017-04-24T09:19:56Z</dcterms:modified>
</cp:coreProperties>
</file>